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3"/>
  </p:notesMasterIdLst>
  <p:sldIdLst>
    <p:sldId id="305" r:id="rId5"/>
    <p:sldId id="2147470326" r:id="rId6"/>
    <p:sldId id="2147470334" r:id="rId7"/>
    <p:sldId id="1357" r:id="rId8"/>
    <p:sldId id="2147470331" r:id="rId9"/>
    <p:sldId id="2147470330" r:id="rId10"/>
    <p:sldId id="2147470332" r:id="rId11"/>
    <p:sldId id="2147470304" r:id="rId12"/>
    <p:sldId id="2147470328" r:id="rId13"/>
    <p:sldId id="2147470329" r:id="rId14"/>
    <p:sldId id="2147470327" r:id="rId15"/>
    <p:sldId id="2147470347" r:id="rId16"/>
    <p:sldId id="2147470335" r:id="rId17"/>
    <p:sldId id="2147470338" r:id="rId18"/>
    <p:sldId id="2147470339" r:id="rId19"/>
    <p:sldId id="2147470344" r:id="rId20"/>
    <p:sldId id="2147470342" r:id="rId21"/>
    <p:sldId id="2147470345" r:id="rId22"/>
    <p:sldId id="2147470352" r:id="rId23"/>
    <p:sldId id="2147470295" r:id="rId24"/>
    <p:sldId id="2147470348" r:id="rId25"/>
    <p:sldId id="2147470353" r:id="rId26"/>
    <p:sldId id="2147470355" r:id="rId27"/>
    <p:sldId id="2147470336" r:id="rId28"/>
    <p:sldId id="2147470337" r:id="rId29"/>
    <p:sldId id="2147470350" r:id="rId30"/>
    <p:sldId id="2147470351" r:id="rId31"/>
    <p:sldId id="2147470346" r:id="rId32"/>
    <p:sldId id="264" r:id="rId33"/>
    <p:sldId id="265" r:id="rId34"/>
    <p:sldId id="266" r:id="rId35"/>
    <p:sldId id="275" r:id="rId36"/>
    <p:sldId id="277" r:id="rId37"/>
    <p:sldId id="278" r:id="rId38"/>
    <p:sldId id="279" r:id="rId39"/>
    <p:sldId id="280" r:id="rId40"/>
    <p:sldId id="281" r:id="rId41"/>
    <p:sldId id="27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0BB320-8F85-886E-34C3-6ED9392F3EC2}" name="Hamilton, Melissa (STL-MOM)" initials="H(" userId="S::melissa.hamilton@momentumww.com::b2fd3ade-6ac1-4ae9-bbb3-64e384d998eb" providerId="AD"/>
  <p188:author id="{D963233D-6012-E6B6-CDD7-6C022485E440}" name="Kloppers, Deon (LDN-MOM)" initials="K(" userId="S::deon.kloppers@momentumww.com::a60e89b0-03b0-49b1-b88e-b015068198a2" providerId="AD"/>
  <p188:author id="{B012F9A7-10C5-D959-DAA8-18DABF20A4D5}" name="Baum, Kristen (STL-MOM)" initials="B(" userId="S::kristen.baum@momentumww.com::ba9efd3d-359d-4012-9c68-3c0424873fac" providerId="AD"/>
  <p188:author id="{E9D61ACF-DAF0-DF00-2CA9-EF35CF747253}" name="Parry, Jen  (LDN-MOM)" initials="P(" userId="S::jen.parry@momentumww.com::733ffc60-567f-4520-b515-c705dd556efd" providerId="AD"/>
  <p188:author id="{481FB2E4-F256-572D-F355-6FB916164B7B}" name="Sanderson, Steve (LDN-MOM)" initials="SS(M" userId="S::Steve.Sanderson@momentumww.com::12c209f0-51c8-4029-96aa-e53e1a9a901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419"/>
    <a:srgbClr val="F26319"/>
    <a:srgbClr val="57A874"/>
    <a:srgbClr val="F2F2F2"/>
    <a:srgbClr val="3C718C"/>
    <a:srgbClr val="495683"/>
    <a:srgbClr val="65618A"/>
    <a:srgbClr val="B0CFD9"/>
    <a:srgbClr val="3A718C"/>
    <a:srgbClr val="4162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562F3-169E-4C30-BECF-16029244426C}" v="9" dt="2024-04-22T09:03:20.6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on, Steve (WW-MOM)" userId="12c209f0-51c8-4029-96aa-e53e1a9a9010" providerId="ADAL" clId="{048562F3-169E-4C30-BECF-16029244426C}"/>
    <pc:docChg chg="custSel delSld modSld">
      <pc:chgData name="Sanderson, Steve (WW-MOM)" userId="12c209f0-51c8-4029-96aa-e53e1a9a9010" providerId="ADAL" clId="{048562F3-169E-4C30-BECF-16029244426C}" dt="2024-04-22T09:03:20.629" v="10" actId="14100"/>
      <pc:docMkLst>
        <pc:docMk/>
      </pc:docMkLst>
      <pc:sldChg chg="mod modShow">
        <pc:chgData name="Sanderson, Steve (WW-MOM)" userId="12c209f0-51c8-4029-96aa-e53e1a9a9010" providerId="ADAL" clId="{048562F3-169E-4C30-BECF-16029244426C}" dt="2024-04-22T09:01:57.550" v="2" actId="729"/>
        <pc:sldMkLst>
          <pc:docMk/>
          <pc:sldMk cId="2960479161" sldId="2147470304"/>
        </pc:sldMkLst>
      </pc:sldChg>
      <pc:sldChg chg="mod modShow">
        <pc:chgData name="Sanderson, Steve (WW-MOM)" userId="12c209f0-51c8-4029-96aa-e53e1a9a9010" providerId="ADAL" clId="{048562F3-169E-4C30-BECF-16029244426C}" dt="2024-04-22T09:02:15.091" v="5" actId="729"/>
        <pc:sldMkLst>
          <pc:docMk/>
          <pc:sldMk cId="175366514" sldId="2147470327"/>
        </pc:sldMkLst>
      </pc:sldChg>
      <pc:sldChg chg="mod modShow">
        <pc:chgData name="Sanderson, Steve (WW-MOM)" userId="12c209f0-51c8-4029-96aa-e53e1a9a9010" providerId="ADAL" clId="{048562F3-169E-4C30-BECF-16029244426C}" dt="2024-04-22T09:02:04.422" v="3" actId="729"/>
        <pc:sldMkLst>
          <pc:docMk/>
          <pc:sldMk cId="2007163734" sldId="2147470328"/>
        </pc:sldMkLst>
      </pc:sldChg>
      <pc:sldChg chg="mod modShow">
        <pc:chgData name="Sanderson, Steve (WW-MOM)" userId="12c209f0-51c8-4029-96aa-e53e1a9a9010" providerId="ADAL" clId="{048562F3-169E-4C30-BECF-16029244426C}" dt="2024-04-22T09:02:09.339" v="4" actId="729"/>
        <pc:sldMkLst>
          <pc:docMk/>
          <pc:sldMk cId="1633744473" sldId="2147470329"/>
        </pc:sldMkLst>
      </pc:sldChg>
      <pc:sldChg chg="delSp modSp mod">
        <pc:chgData name="Sanderson, Steve (WW-MOM)" userId="12c209f0-51c8-4029-96aa-e53e1a9a9010" providerId="ADAL" clId="{048562F3-169E-4C30-BECF-16029244426C}" dt="2024-04-22T09:03:20.629" v="10" actId="14100"/>
        <pc:sldMkLst>
          <pc:docMk/>
          <pc:sldMk cId="6061146" sldId="2147470334"/>
        </pc:sldMkLst>
        <pc:spChg chg="mod">
          <ac:chgData name="Sanderson, Steve (WW-MOM)" userId="12c209f0-51c8-4029-96aa-e53e1a9a9010" providerId="ADAL" clId="{048562F3-169E-4C30-BECF-16029244426C}" dt="2024-04-22T09:03:20.629" v="10" actId="14100"/>
          <ac:spMkLst>
            <pc:docMk/>
            <pc:sldMk cId="6061146" sldId="2147470334"/>
            <ac:spMk id="9" creationId="{9AA9B756-059D-AD49-0767-BA7CF1DD4561}"/>
          </ac:spMkLst>
        </pc:spChg>
        <pc:picChg chg="del">
          <ac:chgData name="Sanderson, Steve (WW-MOM)" userId="12c209f0-51c8-4029-96aa-e53e1a9a9010" providerId="ADAL" clId="{048562F3-169E-4C30-BECF-16029244426C}" dt="2024-04-22T09:03:15.817" v="9" actId="478"/>
          <ac:picMkLst>
            <pc:docMk/>
            <pc:sldMk cId="6061146" sldId="2147470334"/>
            <ac:picMk id="6" creationId="{82A67FDF-A0E7-A447-AAC1-F76415767A0A}"/>
          </ac:picMkLst>
        </pc:picChg>
      </pc:sldChg>
      <pc:sldChg chg="del mod modShow">
        <pc:chgData name="Sanderson, Steve (WW-MOM)" userId="12c209f0-51c8-4029-96aa-e53e1a9a9010" providerId="ADAL" clId="{048562F3-169E-4C30-BECF-16029244426C}" dt="2024-04-22T09:02:28.689" v="7" actId="2696"/>
        <pc:sldMkLst>
          <pc:docMk/>
          <pc:sldMk cId="1871129844" sldId="2147470343"/>
        </pc:sldMkLst>
      </pc:sldChg>
      <pc:sldChg chg="mod modShow">
        <pc:chgData name="Sanderson, Steve (WW-MOM)" userId="12c209f0-51c8-4029-96aa-e53e1a9a9010" providerId="ADAL" clId="{048562F3-169E-4C30-BECF-16029244426C}" dt="2024-04-22T09:02:31.669" v="8" actId="729"/>
        <pc:sldMkLst>
          <pc:docMk/>
          <pc:sldMk cId="3112952130" sldId="2147470347"/>
        </pc:sldMkLst>
      </pc:sldChg>
      <pc:sldChg chg="mod modShow">
        <pc:chgData name="Sanderson, Steve (WW-MOM)" userId="12c209f0-51c8-4029-96aa-e53e1a9a9010" providerId="ADAL" clId="{048562F3-169E-4C30-BECF-16029244426C}" dt="2024-04-18T10:33:33.453" v="1" actId="729"/>
        <pc:sldMkLst>
          <pc:docMk/>
          <pc:sldMk cId="1305097642" sldId="2147470353"/>
        </pc:sldMkLst>
      </pc:sldChg>
      <pc:sldChg chg="del">
        <pc:chgData name="Sanderson, Steve (WW-MOM)" userId="12c209f0-51c8-4029-96aa-e53e1a9a9010" providerId="ADAL" clId="{048562F3-169E-4C30-BECF-16029244426C}" dt="2024-04-18T10:33:16.814" v="0" actId="2696"/>
        <pc:sldMkLst>
          <pc:docMk/>
          <pc:sldMk cId="446670662" sldId="2147470356"/>
        </pc:sldMkLst>
      </pc:sldChg>
      <pc:sldChg chg="del">
        <pc:chgData name="Sanderson, Steve (WW-MOM)" userId="12c209f0-51c8-4029-96aa-e53e1a9a9010" providerId="ADAL" clId="{048562F3-169E-4C30-BECF-16029244426C}" dt="2024-04-18T10:33:16.814" v="0" actId="2696"/>
        <pc:sldMkLst>
          <pc:docMk/>
          <pc:sldMk cId="1378944116" sldId="2147470357"/>
        </pc:sldMkLst>
      </pc:sldChg>
      <pc:sldChg chg="del">
        <pc:chgData name="Sanderson, Steve (WW-MOM)" userId="12c209f0-51c8-4029-96aa-e53e1a9a9010" providerId="ADAL" clId="{048562F3-169E-4C30-BECF-16029244426C}" dt="2024-04-18T10:33:16.814" v="0" actId="2696"/>
        <pc:sldMkLst>
          <pc:docMk/>
          <pc:sldMk cId="4293248840" sldId="21474703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3CF39-C5CD-4F98-90A2-A9FEA7FF4DEB}"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n-GB"/>
        </a:p>
      </dgm:t>
    </dgm:pt>
    <dgm:pt modelId="{3FF369E4-AC07-4511-A93E-77F77EAC8799}">
      <dgm:prSet phldrT="[Text]"/>
      <dgm:spPr/>
      <dgm:t>
        <a:bodyPr/>
        <a:lstStyle/>
        <a:p>
          <a:pPr>
            <a:lnSpc>
              <a:spcPct val="150000"/>
            </a:lnSpc>
            <a:buFont typeface="Calibri"/>
            <a:buChar char="-"/>
          </a:pPr>
          <a:r>
            <a:rPr lang="en-US" b="1">
              <a:cs typeface="Arial"/>
            </a:rPr>
            <a:t>Momentum Data Discovery</a:t>
          </a:r>
          <a:endParaRPr lang="en-GB"/>
        </a:p>
      </dgm:t>
    </dgm:pt>
    <dgm:pt modelId="{513F7D0A-E986-4935-8E16-8E480E711870}" type="parTrans" cxnId="{C2047C75-7B4A-47BE-924B-EA32C9E0AC6A}">
      <dgm:prSet/>
      <dgm:spPr/>
      <dgm:t>
        <a:bodyPr/>
        <a:lstStyle/>
        <a:p>
          <a:endParaRPr lang="en-GB"/>
        </a:p>
      </dgm:t>
    </dgm:pt>
    <dgm:pt modelId="{CD323735-D181-4962-93E5-AB990E040DF4}" type="sibTrans" cxnId="{C2047C75-7B4A-47BE-924B-EA32C9E0AC6A}">
      <dgm:prSet/>
      <dgm:spPr/>
      <dgm:t>
        <a:bodyPr/>
        <a:lstStyle/>
        <a:p>
          <a:endParaRPr lang="en-GB"/>
        </a:p>
      </dgm:t>
    </dgm:pt>
    <dgm:pt modelId="{5EA190E0-D78C-4056-AD9C-316403338218}">
      <dgm:prSet custT="1"/>
      <dgm:spPr/>
      <dgm:t>
        <a:bodyPr/>
        <a:lstStyle/>
        <a:p>
          <a:pPr>
            <a:lnSpc>
              <a:spcPct val="150000"/>
            </a:lnSpc>
          </a:pPr>
          <a:r>
            <a:rPr lang="en-US" sz="1400">
              <a:cs typeface="Arial"/>
            </a:rPr>
            <a:t>Audit all data capture but the client team</a:t>
          </a:r>
        </a:p>
      </dgm:t>
    </dgm:pt>
    <dgm:pt modelId="{285907C3-97FD-47A5-8D12-B5793B9A42A3}" type="parTrans" cxnId="{AC8ADE37-C617-4DCB-95E0-D1A9017D981A}">
      <dgm:prSet/>
      <dgm:spPr/>
      <dgm:t>
        <a:bodyPr/>
        <a:lstStyle/>
        <a:p>
          <a:endParaRPr lang="en-GB"/>
        </a:p>
      </dgm:t>
    </dgm:pt>
    <dgm:pt modelId="{FD533361-42EB-4502-AEE5-4D4E3D33F05E}" type="sibTrans" cxnId="{AC8ADE37-C617-4DCB-95E0-D1A9017D981A}">
      <dgm:prSet/>
      <dgm:spPr/>
      <dgm:t>
        <a:bodyPr/>
        <a:lstStyle/>
        <a:p>
          <a:endParaRPr lang="en-GB"/>
        </a:p>
      </dgm:t>
    </dgm:pt>
    <dgm:pt modelId="{C497C68E-25AA-42C3-8999-68CAB7888E51}">
      <dgm:prSet custT="1"/>
      <dgm:spPr/>
      <dgm:t>
        <a:bodyPr/>
        <a:lstStyle/>
        <a:p>
          <a:pPr>
            <a:lnSpc>
              <a:spcPct val="150000"/>
            </a:lnSpc>
          </a:pPr>
          <a:r>
            <a:rPr lang="en-US" sz="1400" i="1">
              <a:cs typeface="Arial"/>
            </a:rPr>
            <a:t>What do we have? </a:t>
          </a:r>
        </a:p>
      </dgm:t>
    </dgm:pt>
    <dgm:pt modelId="{0FE4D213-0B6B-435E-B7CD-CB6C1B591217}" type="parTrans" cxnId="{D12A63A7-6689-42D1-A2D8-41FEB1901540}">
      <dgm:prSet/>
      <dgm:spPr/>
      <dgm:t>
        <a:bodyPr/>
        <a:lstStyle/>
        <a:p>
          <a:endParaRPr lang="en-GB"/>
        </a:p>
      </dgm:t>
    </dgm:pt>
    <dgm:pt modelId="{B1CD778F-BDB9-4A37-A549-29826E03106C}" type="sibTrans" cxnId="{D12A63A7-6689-42D1-A2D8-41FEB1901540}">
      <dgm:prSet/>
      <dgm:spPr/>
      <dgm:t>
        <a:bodyPr/>
        <a:lstStyle/>
        <a:p>
          <a:endParaRPr lang="en-GB"/>
        </a:p>
      </dgm:t>
    </dgm:pt>
    <dgm:pt modelId="{1928EAFD-621B-41DD-8F9F-593A90141DAC}">
      <dgm:prSet custT="1"/>
      <dgm:spPr/>
      <dgm:t>
        <a:bodyPr/>
        <a:lstStyle/>
        <a:p>
          <a:pPr>
            <a:lnSpc>
              <a:spcPct val="150000"/>
            </a:lnSpc>
          </a:pPr>
          <a:r>
            <a:rPr lang="en-US" sz="1400" i="1">
              <a:cs typeface="Arial"/>
            </a:rPr>
            <a:t>What is the source? </a:t>
          </a:r>
        </a:p>
      </dgm:t>
    </dgm:pt>
    <dgm:pt modelId="{D7EB0B28-A03B-463E-856C-AFE8E909F51E}" type="parTrans" cxnId="{489EAAD2-2AD8-44CB-ABF1-034AB02E4ABC}">
      <dgm:prSet/>
      <dgm:spPr/>
      <dgm:t>
        <a:bodyPr/>
        <a:lstStyle/>
        <a:p>
          <a:endParaRPr lang="en-GB"/>
        </a:p>
      </dgm:t>
    </dgm:pt>
    <dgm:pt modelId="{2EA24A5A-4D95-48F9-A1B8-2090D9CBCB7D}" type="sibTrans" cxnId="{489EAAD2-2AD8-44CB-ABF1-034AB02E4ABC}">
      <dgm:prSet/>
      <dgm:spPr/>
      <dgm:t>
        <a:bodyPr/>
        <a:lstStyle/>
        <a:p>
          <a:endParaRPr lang="en-GB"/>
        </a:p>
      </dgm:t>
    </dgm:pt>
    <dgm:pt modelId="{E55A60FE-7448-4E0E-92AE-0CCF7AC00673}">
      <dgm:prSet custT="1"/>
      <dgm:spPr/>
      <dgm:t>
        <a:bodyPr/>
        <a:lstStyle/>
        <a:p>
          <a:pPr>
            <a:lnSpc>
              <a:spcPct val="150000"/>
            </a:lnSpc>
          </a:pPr>
          <a:r>
            <a:rPr lang="en-US" sz="1400" i="1">
              <a:cs typeface="Arial"/>
            </a:rPr>
            <a:t>What is the cadence? </a:t>
          </a:r>
        </a:p>
      </dgm:t>
    </dgm:pt>
    <dgm:pt modelId="{7E5F26C9-C5AE-493D-AFC2-2CED9D969B71}" type="parTrans" cxnId="{5A73EF0E-73F2-4A7B-8A26-A50F127EEEBB}">
      <dgm:prSet/>
      <dgm:spPr/>
      <dgm:t>
        <a:bodyPr/>
        <a:lstStyle/>
        <a:p>
          <a:endParaRPr lang="en-GB"/>
        </a:p>
      </dgm:t>
    </dgm:pt>
    <dgm:pt modelId="{2EED5F8C-4DF8-4454-BB44-0B9497A81084}" type="sibTrans" cxnId="{5A73EF0E-73F2-4A7B-8A26-A50F127EEEBB}">
      <dgm:prSet/>
      <dgm:spPr/>
      <dgm:t>
        <a:bodyPr/>
        <a:lstStyle/>
        <a:p>
          <a:endParaRPr lang="en-GB"/>
        </a:p>
      </dgm:t>
    </dgm:pt>
    <dgm:pt modelId="{CB3D9CDF-C131-442D-B67E-AB5C1D1F5BD1}">
      <dgm:prSet custT="1"/>
      <dgm:spPr/>
      <dgm:t>
        <a:bodyPr/>
        <a:lstStyle/>
        <a:p>
          <a:pPr>
            <a:lnSpc>
              <a:spcPct val="150000"/>
            </a:lnSpc>
          </a:pPr>
          <a:r>
            <a:rPr lang="en-US" sz="1400" i="1">
              <a:cs typeface="Arial"/>
            </a:rPr>
            <a:t>What is captured manually by a field team?</a:t>
          </a:r>
        </a:p>
      </dgm:t>
    </dgm:pt>
    <dgm:pt modelId="{5DF7DA63-2055-495F-B7E4-522142983592}" type="parTrans" cxnId="{19BAA179-57C4-4ADD-A14E-F0D8C77F986C}">
      <dgm:prSet/>
      <dgm:spPr/>
      <dgm:t>
        <a:bodyPr/>
        <a:lstStyle/>
        <a:p>
          <a:endParaRPr lang="en-GB"/>
        </a:p>
      </dgm:t>
    </dgm:pt>
    <dgm:pt modelId="{A3313BAB-E4B4-4A9E-983A-F91BB36BEA27}" type="sibTrans" cxnId="{19BAA179-57C4-4ADD-A14E-F0D8C77F986C}">
      <dgm:prSet/>
      <dgm:spPr/>
      <dgm:t>
        <a:bodyPr/>
        <a:lstStyle/>
        <a:p>
          <a:endParaRPr lang="en-GB"/>
        </a:p>
      </dgm:t>
    </dgm:pt>
    <dgm:pt modelId="{E4BBDE64-2D3A-4A36-9742-CF9F2E6FB7D2}">
      <dgm:prSet/>
      <dgm:spPr/>
      <dgm:t>
        <a:bodyPr/>
        <a:lstStyle/>
        <a:p>
          <a:pPr>
            <a:lnSpc>
              <a:spcPct val="150000"/>
            </a:lnSpc>
          </a:pPr>
          <a:endParaRPr lang="en-US" sz="2000">
            <a:cs typeface="Arial"/>
          </a:endParaRPr>
        </a:p>
      </dgm:t>
    </dgm:pt>
    <dgm:pt modelId="{606226D9-F23F-46E9-B18B-3D23644AD611}" type="parTrans" cxnId="{C0F02AA6-F14F-4F4D-8F0D-BF16D12D5441}">
      <dgm:prSet/>
      <dgm:spPr/>
      <dgm:t>
        <a:bodyPr/>
        <a:lstStyle/>
        <a:p>
          <a:endParaRPr lang="en-GB"/>
        </a:p>
      </dgm:t>
    </dgm:pt>
    <dgm:pt modelId="{8E412BE1-E260-4AE2-8D7E-4EB20FD0A4AC}" type="sibTrans" cxnId="{C0F02AA6-F14F-4F4D-8F0D-BF16D12D5441}">
      <dgm:prSet/>
      <dgm:spPr/>
      <dgm:t>
        <a:bodyPr/>
        <a:lstStyle/>
        <a:p>
          <a:endParaRPr lang="en-GB"/>
        </a:p>
      </dgm:t>
    </dgm:pt>
    <dgm:pt modelId="{4081BEA9-7605-480C-B8B8-28BD4A0F9E56}">
      <dgm:prSet/>
      <dgm:spPr/>
      <dgm:t>
        <a:bodyPr/>
        <a:lstStyle/>
        <a:p>
          <a:pPr>
            <a:lnSpc>
              <a:spcPct val="150000"/>
            </a:lnSpc>
          </a:pPr>
          <a:r>
            <a:rPr lang="en-US" b="1">
              <a:cs typeface="Arial"/>
            </a:rPr>
            <a:t>Technical Discovery UED</a:t>
          </a:r>
        </a:p>
      </dgm:t>
    </dgm:pt>
    <dgm:pt modelId="{D4EA80BE-2EF2-4753-BC5D-9331D7C20DCE}" type="parTrans" cxnId="{0B45F803-1408-4991-AE7C-FDC13BBE8E79}">
      <dgm:prSet/>
      <dgm:spPr/>
      <dgm:t>
        <a:bodyPr/>
        <a:lstStyle/>
        <a:p>
          <a:endParaRPr lang="en-GB"/>
        </a:p>
      </dgm:t>
    </dgm:pt>
    <dgm:pt modelId="{9F0DF8E4-1AF5-4AFF-8DA9-022B0421B972}" type="sibTrans" cxnId="{0B45F803-1408-4991-AE7C-FDC13BBE8E79}">
      <dgm:prSet/>
      <dgm:spPr/>
      <dgm:t>
        <a:bodyPr/>
        <a:lstStyle/>
        <a:p>
          <a:endParaRPr lang="en-GB"/>
        </a:p>
      </dgm:t>
    </dgm:pt>
    <dgm:pt modelId="{41964B76-E34B-4D6F-8C5F-5F310163E706}">
      <dgm:prSet custT="1"/>
      <dgm:spPr/>
      <dgm:t>
        <a:bodyPr/>
        <a:lstStyle/>
        <a:p>
          <a:pPr>
            <a:lnSpc>
              <a:spcPct val="150000"/>
            </a:lnSpc>
          </a:pPr>
          <a:r>
            <a:rPr lang="en-US" sz="1400">
              <a:cs typeface="Arial"/>
            </a:rPr>
            <a:t>Detailed requirements document</a:t>
          </a:r>
        </a:p>
      </dgm:t>
    </dgm:pt>
    <dgm:pt modelId="{C8020FF9-A8BC-484D-880E-6F0F5397682A}" type="parTrans" cxnId="{A0147313-A024-46D0-844D-30E01B945054}">
      <dgm:prSet/>
      <dgm:spPr/>
      <dgm:t>
        <a:bodyPr/>
        <a:lstStyle/>
        <a:p>
          <a:endParaRPr lang="en-GB"/>
        </a:p>
      </dgm:t>
    </dgm:pt>
    <dgm:pt modelId="{A9A54E7B-DCC2-45F3-A5E1-ECB769096419}" type="sibTrans" cxnId="{A0147313-A024-46D0-844D-30E01B945054}">
      <dgm:prSet/>
      <dgm:spPr/>
      <dgm:t>
        <a:bodyPr/>
        <a:lstStyle/>
        <a:p>
          <a:endParaRPr lang="en-GB"/>
        </a:p>
      </dgm:t>
    </dgm:pt>
    <dgm:pt modelId="{F41EBEE8-64AD-4B37-A69B-9AFB90DEF33B}">
      <dgm:prSet custT="1"/>
      <dgm:spPr/>
      <dgm:t>
        <a:bodyPr/>
        <a:lstStyle/>
        <a:p>
          <a:pPr>
            <a:lnSpc>
              <a:spcPct val="150000"/>
            </a:lnSpc>
          </a:pPr>
          <a:r>
            <a:rPr lang="en-US" sz="1400">
              <a:cs typeface="Arial"/>
            </a:rPr>
            <a:t>High-level solution architecture</a:t>
          </a:r>
        </a:p>
      </dgm:t>
    </dgm:pt>
    <dgm:pt modelId="{8DD6EB09-273D-4C4E-940A-FF85C9AAF63F}" type="parTrans" cxnId="{67448168-1088-45A4-A05B-D18E1BE85907}">
      <dgm:prSet/>
      <dgm:spPr/>
      <dgm:t>
        <a:bodyPr/>
        <a:lstStyle/>
        <a:p>
          <a:endParaRPr lang="en-GB"/>
        </a:p>
      </dgm:t>
    </dgm:pt>
    <dgm:pt modelId="{8EDEE2CC-1EEF-4D84-AE37-B8C75F5E5307}" type="sibTrans" cxnId="{67448168-1088-45A4-A05B-D18E1BE85907}">
      <dgm:prSet/>
      <dgm:spPr/>
      <dgm:t>
        <a:bodyPr/>
        <a:lstStyle/>
        <a:p>
          <a:endParaRPr lang="en-GB"/>
        </a:p>
      </dgm:t>
    </dgm:pt>
    <dgm:pt modelId="{FE7B0D46-6BB3-4A22-B2FA-C13E63B7DEF9}">
      <dgm:prSet custT="1"/>
      <dgm:spPr/>
      <dgm:t>
        <a:bodyPr/>
        <a:lstStyle/>
        <a:p>
          <a:pPr>
            <a:lnSpc>
              <a:spcPct val="150000"/>
            </a:lnSpc>
          </a:pPr>
          <a:r>
            <a:rPr lang="en-US" sz="1400">
              <a:cs typeface="Arial"/>
            </a:rPr>
            <a:t>API definitions</a:t>
          </a:r>
        </a:p>
      </dgm:t>
    </dgm:pt>
    <dgm:pt modelId="{637CFAD7-0407-44E9-9594-F47A76DC7422}" type="parTrans" cxnId="{C14DF13C-E398-41CB-8A79-08011C818554}">
      <dgm:prSet/>
      <dgm:spPr/>
      <dgm:t>
        <a:bodyPr/>
        <a:lstStyle/>
        <a:p>
          <a:endParaRPr lang="en-GB"/>
        </a:p>
      </dgm:t>
    </dgm:pt>
    <dgm:pt modelId="{8642C245-B321-4945-877C-D73B76C20847}" type="sibTrans" cxnId="{C14DF13C-E398-41CB-8A79-08011C818554}">
      <dgm:prSet/>
      <dgm:spPr/>
      <dgm:t>
        <a:bodyPr/>
        <a:lstStyle/>
        <a:p>
          <a:endParaRPr lang="en-GB"/>
        </a:p>
      </dgm:t>
    </dgm:pt>
    <dgm:pt modelId="{FAE806D2-F298-47BC-9284-E829D3E1646D}">
      <dgm:prSet custT="1"/>
      <dgm:spPr/>
      <dgm:t>
        <a:bodyPr/>
        <a:lstStyle/>
        <a:p>
          <a:pPr>
            <a:lnSpc>
              <a:spcPct val="150000"/>
            </a:lnSpc>
          </a:pPr>
          <a:r>
            <a:rPr lang="en-US" sz="1400">
              <a:cs typeface="Arial"/>
            </a:rPr>
            <a:t>DB design</a:t>
          </a:r>
        </a:p>
      </dgm:t>
    </dgm:pt>
    <dgm:pt modelId="{82EDCFC3-B5E8-4FAF-A3D1-67BB536D5252}" type="parTrans" cxnId="{483D188A-979F-4141-8A9F-A27113B0D95F}">
      <dgm:prSet/>
      <dgm:spPr/>
      <dgm:t>
        <a:bodyPr/>
        <a:lstStyle/>
        <a:p>
          <a:endParaRPr lang="en-GB"/>
        </a:p>
      </dgm:t>
    </dgm:pt>
    <dgm:pt modelId="{E4B2753A-B176-42BF-8A05-79923D0D6403}" type="sibTrans" cxnId="{483D188A-979F-4141-8A9F-A27113B0D95F}">
      <dgm:prSet/>
      <dgm:spPr/>
      <dgm:t>
        <a:bodyPr/>
        <a:lstStyle/>
        <a:p>
          <a:endParaRPr lang="en-GB"/>
        </a:p>
      </dgm:t>
    </dgm:pt>
    <dgm:pt modelId="{A1205DD6-7451-4367-9432-8C5EC22A3B1D}">
      <dgm:prSet custT="1"/>
      <dgm:spPr/>
      <dgm:t>
        <a:bodyPr/>
        <a:lstStyle/>
        <a:p>
          <a:pPr>
            <a:lnSpc>
              <a:spcPct val="150000"/>
            </a:lnSpc>
          </a:pPr>
          <a:r>
            <a:rPr lang="en-US" sz="1400">
              <a:cs typeface="Arial"/>
            </a:rPr>
            <a:t>Front-end Mockup</a:t>
          </a:r>
          <a:br>
            <a:rPr lang="en-US" sz="2000">
              <a:cs typeface="Arial"/>
            </a:rPr>
          </a:br>
          <a:endParaRPr lang="en-US" sz="2000"/>
        </a:p>
      </dgm:t>
    </dgm:pt>
    <dgm:pt modelId="{561AA78A-3A09-4097-9BEF-9307EFD07D93}" type="parTrans" cxnId="{83E68977-3A2A-4DC8-B3C7-E7DC9D365469}">
      <dgm:prSet/>
      <dgm:spPr/>
      <dgm:t>
        <a:bodyPr/>
        <a:lstStyle/>
        <a:p>
          <a:endParaRPr lang="en-GB"/>
        </a:p>
      </dgm:t>
    </dgm:pt>
    <dgm:pt modelId="{76A60A05-0FC8-439B-BE6C-037D5C261225}" type="sibTrans" cxnId="{83E68977-3A2A-4DC8-B3C7-E7DC9D365469}">
      <dgm:prSet/>
      <dgm:spPr/>
      <dgm:t>
        <a:bodyPr/>
        <a:lstStyle/>
        <a:p>
          <a:endParaRPr lang="en-GB"/>
        </a:p>
      </dgm:t>
    </dgm:pt>
    <dgm:pt modelId="{5D91B453-9930-4BE4-8577-4124BA5B7531}">
      <dgm:prSet/>
      <dgm:spPr/>
      <dgm:t>
        <a:bodyPr/>
        <a:lstStyle/>
        <a:p>
          <a:pPr>
            <a:lnSpc>
              <a:spcPct val="150000"/>
            </a:lnSpc>
          </a:pPr>
          <a:r>
            <a:rPr lang="en-US" b="1">
              <a:cs typeface="Arial"/>
            </a:rPr>
            <a:t>Field Management: </a:t>
          </a:r>
          <a:r>
            <a:rPr lang="en-US" b="1" err="1">
              <a:cs typeface="Arial"/>
            </a:rPr>
            <a:t>BrandScopic</a:t>
          </a:r>
          <a:endParaRPr lang="en-US" b="1">
            <a:cs typeface="Arial"/>
          </a:endParaRPr>
        </a:p>
      </dgm:t>
    </dgm:pt>
    <dgm:pt modelId="{7BAAA704-9B2C-4BB3-950C-84EE96C22B9C}" type="parTrans" cxnId="{826BC78D-537B-47C0-A7E6-B191D55E6C20}">
      <dgm:prSet/>
      <dgm:spPr/>
      <dgm:t>
        <a:bodyPr/>
        <a:lstStyle/>
        <a:p>
          <a:endParaRPr lang="en-GB"/>
        </a:p>
      </dgm:t>
    </dgm:pt>
    <dgm:pt modelId="{E21DEACA-BC14-415D-900B-86469E718613}" type="sibTrans" cxnId="{826BC78D-537B-47C0-A7E6-B191D55E6C20}">
      <dgm:prSet/>
      <dgm:spPr/>
      <dgm:t>
        <a:bodyPr/>
        <a:lstStyle/>
        <a:p>
          <a:endParaRPr lang="en-GB"/>
        </a:p>
      </dgm:t>
    </dgm:pt>
    <dgm:pt modelId="{14D14315-809B-40D6-AE5F-091A48BCB0E6}">
      <dgm:prSet custT="1"/>
      <dgm:spPr/>
      <dgm:t>
        <a:bodyPr/>
        <a:lstStyle/>
        <a:p>
          <a:pPr>
            <a:lnSpc>
              <a:spcPct val="150000"/>
            </a:lnSpc>
          </a:pPr>
          <a:r>
            <a:rPr lang="en-US" sz="1400">
              <a:cs typeface="Arial"/>
            </a:rPr>
            <a:t>Vendor Set Up, security &amp; sign SOW</a:t>
          </a:r>
        </a:p>
      </dgm:t>
    </dgm:pt>
    <dgm:pt modelId="{68E49C5F-8B11-49DB-9C3E-CF5DBB67BCC7}" type="parTrans" cxnId="{A219C91B-35DF-4EB3-B497-C867884AA788}">
      <dgm:prSet/>
      <dgm:spPr/>
      <dgm:t>
        <a:bodyPr/>
        <a:lstStyle/>
        <a:p>
          <a:endParaRPr lang="en-GB"/>
        </a:p>
      </dgm:t>
    </dgm:pt>
    <dgm:pt modelId="{CDD4D6FF-919E-42B8-B6B0-0A361D197733}" type="sibTrans" cxnId="{A219C91B-35DF-4EB3-B497-C867884AA788}">
      <dgm:prSet/>
      <dgm:spPr/>
      <dgm:t>
        <a:bodyPr/>
        <a:lstStyle/>
        <a:p>
          <a:endParaRPr lang="en-GB"/>
        </a:p>
      </dgm:t>
    </dgm:pt>
    <dgm:pt modelId="{C3242C99-50C7-4788-BAA2-B8F88F27699B}">
      <dgm:prSet custT="1"/>
      <dgm:spPr/>
      <dgm:t>
        <a:bodyPr/>
        <a:lstStyle/>
        <a:p>
          <a:pPr>
            <a:lnSpc>
              <a:spcPct val="150000"/>
            </a:lnSpc>
          </a:pPr>
          <a:r>
            <a:rPr lang="en-US" sz="1400">
              <a:cs typeface="Arial"/>
            </a:rPr>
            <a:t>Design a deployment plan</a:t>
          </a:r>
        </a:p>
      </dgm:t>
    </dgm:pt>
    <dgm:pt modelId="{5A99646F-9ED6-447B-B160-F4A56E0CF23A}" type="parTrans" cxnId="{20D6D33F-C026-4547-B135-0A01D33A2EFC}">
      <dgm:prSet/>
      <dgm:spPr/>
      <dgm:t>
        <a:bodyPr/>
        <a:lstStyle/>
        <a:p>
          <a:endParaRPr lang="en-GB"/>
        </a:p>
      </dgm:t>
    </dgm:pt>
    <dgm:pt modelId="{664E3936-3D39-4B98-B3FA-5CA822888540}" type="sibTrans" cxnId="{20D6D33F-C026-4547-B135-0A01D33A2EFC}">
      <dgm:prSet/>
      <dgm:spPr/>
      <dgm:t>
        <a:bodyPr/>
        <a:lstStyle/>
        <a:p>
          <a:endParaRPr lang="en-GB"/>
        </a:p>
      </dgm:t>
    </dgm:pt>
    <dgm:pt modelId="{E71BA93B-0744-48AA-BFE9-3F6C1B08D76E}">
      <dgm:prSet custT="1"/>
      <dgm:spPr/>
      <dgm:t>
        <a:bodyPr/>
        <a:lstStyle/>
        <a:p>
          <a:pPr>
            <a:lnSpc>
              <a:spcPct val="150000"/>
            </a:lnSpc>
          </a:pPr>
          <a:r>
            <a:rPr lang="en-US" sz="1400">
              <a:cs typeface="Arial"/>
            </a:rPr>
            <a:t>Process and training material</a:t>
          </a:r>
        </a:p>
      </dgm:t>
    </dgm:pt>
    <dgm:pt modelId="{CC461BCF-22C2-4725-B25C-42D4D426EE08}" type="parTrans" cxnId="{165C3B11-B2E3-4350-BD13-9C0963870317}">
      <dgm:prSet/>
      <dgm:spPr/>
      <dgm:t>
        <a:bodyPr/>
        <a:lstStyle/>
        <a:p>
          <a:endParaRPr lang="en-GB"/>
        </a:p>
      </dgm:t>
    </dgm:pt>
    <dgm:pt modelId="{CC31C1D2-B08B-42DA-8417-851AEFF568C7}" type="sibTrans" cxnId="{165C3B11-B2E3-4350-BD13-9C0963870317}">
      <dgm:prSet/>
      <dgm:spPr/>
      <dgm:t>
        <a:bodyPr/>
        <a:lstStyle/>
        <a:p>
          <a:endParaRPr lang="en-GB"/>
        </a:p>
      </dgm:t>
    </dgm:pt>
    <dgm:pt modelId="{E4DFDA1F-06EF-409D-A8C8-C6A453DA6FE8}">
      <dgm:prSet custT="1"/>
      <dgm:spPr/>
      <dgm:t>
        <a:bodyPr/>
        <a:lstStyle/>
        <a:p>
          <a:pPr>
            <a:lnSpc>
              <a:spcPct val="150000"/>
            </a:lnSpc>
          </a:pPr>
          <a:r>
            <a:rPr lang="en-US" sz="1400">
              <a:cs typeface="Arial"/>
            </a:rPr>
            <a:t>Load test use case</a:t>
          </a:r>
          <a:endParaRPr lang="en-US" sz="2000">
            <a:cs typeface="Arial"/>
          </a:endParaRPr>
        </a:p>
      </dgm:t>
    </dgm:pt>
    <dgm:pt modelId="{7E6283FE-0C00-494B-8D61-4D5B7078E2D4}" type="parTrans" cxnId="{F9B1A27C-D1A2-45B1-8BBC-DDE4BC2536CC}">
      <dgm:prSet/>
      <dgm:spPr/>
      <dgm:t>
        <a:bodyPr/>
        <a:lstStyle/>
        <a:p>
          <a:endParaRPr lang="en-GB"/>
        </a:p>
      </dgm:t>
    </dgm:pt>
    <dgm:pt modelId="{BB6B02F3-26EA-4FBB-B73B-333CFF7EECA0}" type="sibTrans" cxnId="{F9B1A27C-D1A2-45B1-8BBC-DDE4BC2536CC}">
      <dgm:prSet/>
      <dgm:spPr/>
      <dgm:t>
        <a:bodyPr/>
        <a:lstStyle/>
        <a:p>
          <a:endParaRPr lang="en-GB"/>
        </a:p>
      </dgm:t>
    </dgm:pt>
    <dgm:pt modelId="{273D4A53-FD20-4CE6-B4E9-A69A77DF5818}">
      <dgm:prSet/>
      <dgm:spPr/>
      <dgm:t>
        <a:bodyPr/>
        <a:lstStyle/>
        <a:p>
          <a:pPr>
            <a:lnSpc>
              <a:spcPct val="150000"/>
            </a:lnSpc>
          </a:pPr>
          <a:r>
            <a:rPr lang="en-US" b="1">
              <a:cs typeface="Arial"/>
            </a:rPr>
            <a:t>Placer POC</a:t>
          </a:r>
        </a:p>
      </dgm:t>
    </dgm:pt>
    <dgm:pt modelId="{7BB346C9-DF8E-41A0-A88F-CE3557882FAB}" type="parTrans" cxnId="{310DB6A9-8CB7-492F-8D58-85090AB582F2}">
      <dgm:prSet/>
      <dgm:spPr/>
      <dgm:t>
        <a:bodyPr/>
        <a:lstStyle/>
        <a:p>
          <a:endParaRPr lang="en-GB"/>
        </a:p>
      </dgm:t>
    </dgm:pt>
    <dgm:pt modelId="{451EADCE-3048-4B20-8653-BE5BE4315441}" type="sibTrans" cxnId="{310DB6A9-8CB7-492F-8D58-85090AB582F2}">
      <dgm:prSet/>
      <dgm:spPr/>
      <dgm:t>
        <a:bodyPr/>
        <a:lstStyle/>
        <a:p>
          <a:endParaRPr lang="en-GB"/>
        </a:p>
      </dgm:t>
    </dgm:pt>
    <dgm:pt modelId="{CBADCF36-8786-4B19-8AA2-5728662563BB}">
      <dgm:prSet custT="1"/>
      <dgm:spPr/>
      <dgm:t>
        <a:bodyPr/>
        <a:lstStyle/>
        <a:p>
          <a:pPr>
            <a:lnSpc>
              <a:spcPct val="150000"/>
            </a:lnSpc>
          </a:pPr>
          <a:r>
            <a:rPr lang="en-US" sz="1400">
              <a:cs typeface="Arial"/>
            </a:rPr>
            <a:t>Data extraction</a:t>
          </a:r>
        </a:p>
      </dgm:t>
    </dgm:pt>
    <dgm:pt modelId="{8D99A0B4-16EF-446F-9DFB-AACB1507CBC0}" type="parTrans" cxnId="{3E1EC0E5-23C0-4297-B48C-F38725AB15CF}">
      <dgm:prSet/>
      <dgm:spPr/>
      <dgm:t>
        <a:bodyPr/>
        <a:lstStyle/>
        <a:p>
          <a:endParaRPr lang="en-GB"/>
        </a:p>
      </dgm:t>
    </dgm:pt>
    <dgm:pt modelId="{FD59209D-F7BD-4A48-B664-20C63650EA65}" type="sibTrans" cxnId="{3E1EC0E5-23C0-4297-B48C-F38725AB15CF}">
      <dgm:prSet/>
      <dgm:spPr/>
      <dgm:t>
        <a:bodyPr/>
        <a:lstStyle/>
        <a:p>
          <a:endParaRPr lang="en-GB"/>
        </a:p>
      </dgm:t>
    </dgm:pt>
    <dgm:pt modelId="{A5D2F73E-D682-4E59-ABDD-FB32BEA94D37}">
      <dgm:prSet custT="1"/>
      <dgm:spPr/>
      <dgm:t>
        <a:bodyPr/>
        <a:lstStyle/>
        <a:p>
          <a:pPr>
            <a:lnSpc>
              <a:spcPct val="150000"/>
            </a:lnSpc>
          </a:pPr>
          <a:r>
            <a:rPr lang="en-US" sz="1400">
              <a:cs typeface="Arial"/>
            </a:rPr>
            <a:t>API design calculating the number of calls</a:t>
          </a:r>
        </a:p>
      </dgm:t>
    </dgm:pt>
    <dgm:pt modelId="{B0221F58-42FB-4D81-A23A-4D267EA46108}" type="parTrans" cxnId="{1B89CE5C-0076-4AF3-85EE-674DC6661B16}">
      <dgm:prSet/>
      <dgm:spPr/>
      <dgm:t>
        <a:bodyPr/>
        <a:lstStyle/>
        <a:p>
          <a:endParaRPr lang="en-GB"/>
        </a:p>
      </dgm:t>
    </dgm:pt>
    <dgm:pt modelId="{676C57C7-3FED-4895-BAC8-EE7F64F41A80}" type="sibTrans" cxnId="{1B89CE5C-0076-4AF3-85EE-674DC6661B16}">
      <dgm:prSet/>
      <dgm:spPr/>
      <dgm:t>
        <a:bodyPr/>
        <a:lstStyle/>
        <a:p>
          <a:endParaRPr lang="en-GB"/>
        </a:p>
      </dgm:t>
    </dgm:pt>
    <dgm:pt modelId="{8D93C469-027D-4248-A5D8-4A5F5ABBFC13}">
      <dgm:prSet custT="1"/>
      <dgm:spPr/>
      <dgm:t>
        <a:bodyPr/>
        <a:lstStyle/>
        <a:p>
          <a:pPr>
            <a:lnSpc>
              <a:spcPct val="150000"/>
            </a:lnSpc>
          </a:pPr>
          <a:r>
            <a:rPr lang="en-US" sz="1400">
              <a:cs typeface="Arial"/>
            </a:rPr>
            <a:t>Document insights gathered</a:t>
          </a:r>
        </a:p>
      </dgm:t>
    </dgm:pt>
    <dgm:pt modelId="{580A0447-6D1C-47B1-B3D9-0BE5A367933C}" type="parTrans" cxnId="{9811E906-915A-4A7B-BC0E-403B2446C72F}">
      <dgm:prSet/>
      <dgm:spPr/>
      <dgm:t>
        <a:bodyPr/>
        <a:lstStyle/>
        <a:p>
          <a:endParaRPr lang="en-GB"/>
        </a:p>
      </dgm:t>
    </dgm:pt>
    <dgm:pt modelId="{F4A21ABF-57E2-445F-9CE8-CBBB956F9949}" type="sibTrans" cxnId="{9811E906-915A-4A7B-BC0E-403B2446C72F}">
      <dgm:prSet/>
      <dgm:spPr/>
      <dgm:t>
        <a:bodyPr/>
        <a:lstStyle/>
        <a:p>
          <a:endParaRPr lang="en-GB"/>
        </a:p>
      </dgm:t>
    </dgm:pt>
    <dgm:pt modelId="{C44269AD-7D31-4D6A-AB7C-769A31C25130}">
      <dgm:prSet/>
      <dgm:spPr/>
      <dgm:t>
        <a:bodyPr/>
        <a:lstStyle/>
        <a:p>
          <a:pPr>
            <a:lnSpc>
              <a:spcPct val="150000"/>
            </a:lnSpc>
          </a:pPr>
          <a:endParaRPr lang="en-US" sz="2000">
            <a:cs typeface="Arial"/>
          </a:endParaRPr>
        </a:p>
      </dgm:t>
    </dgm:pt>
    <dgm:pt modelId="{6F9AF07B-353C-4CF3-8F81-2212F494A071}" type="parTrans" cxnId="{AC3A3AF7-5A0B-4FC8-8A67-D5AAA39B7B21}">
      <dgm:prSet/>
      <dgm:spPr/>
      <dgm:t>
        <a:bodyPr/>
        <a:lstStyle/>
        <a:p>
          <a:endParaRPr lang="en-GB"/>
        </a:p>
      </dgm:t>
    </dgm:pt>
    <dgm:pt modelId="{F6BD0D93-7CB2-49A9-A598-4F80CD85794B}" type="sibTrans" cxnId="{AC3A3AF7-5A0B-4FC8-8A67-D5AAA39B7B21}">
      <dgm:prSet/>
      <dgm:spPr/>
      <dgm:t>
        <a:bodyPr/>
        <a:lstStyle/>
        <a:p>
          <a:endParaRPr lang="en-GB"/>
        </a:p>
      </dgm:t>
    </dgm:pt>
    <dgm:pt modelId="{0CE13F5C-18D2-422E-9DB8-B8C6803AAC7B}" type="pres">
      <dgm:prSet presAssocID="{0183CF39-C5CD-4F98-90A2-A9FEA7FF4DEB}" presName="Name0" presStyleCnt="0">
        <dgm:presLayoutVars>
          <dgm:dir/>
          <dgm:animLvl val="lvl"/>
          <dgm:resizeHandles val="exact"/>
        </dgm:presLayoutVars>
      </dgm:prSet>
      <dgm:spPr/>
    </dgm:pt>
    <dgm:pt modelId="{1CD6E8E8-3746-40BA-8004-5CD196B07D5D}" type="pres">
      <dgm:prSet presAssocID="{3FF369E4-AC07-4511-A93E-77F77EAC8799}" presName="composite" presStyleCnt="0"/>
      <dgm:spPr/>
    </dgm:pt>
    <dgm:pt modelId="{D57EE8F2-7574-4E5E-B95E-F06A144BFAEC}" type="pres">
      <dgm:prSet presAssocID="{3FF369E4-AC07-4511-A93E-77F77EAC8799}" presName="parTx" presStyleLbl="alignNode1" presStyleIdx="0" presStyleCnt="4">
        <dgm:presLayoutVars>
          <dgm:chMax val="0"/>
          <dgm:chPref val="0"/>
          <dgm:bulletEnabled val="1"/>
        </dgm:presLayoutVars>
      </dgm:prSet>
      <dgm:spPr/>
    </dgm:pt>
    <dgm:pt modelId="{7DC1C520-021F-4D90-B759-15E131331D5C}" type="pres">
      <dgm:prSet presAssocID="{3FF369E4-AC07-4511-A93E-77F77EAC8799}" presName="desTx" presStyleLbl="alignAccFollowNode1" presStyleIdx="0" presStyleCnt="4">
        <dgm:presLayoutVars>
          <dgm:bulletEnabled val="1"/>
        </dgm:presLayoutVars>
      </dgm:prSet>
      <dgm:spPr/>
    </dgm:pt>
    <dgm:pt modelId="{58EB7D6F-DA2C-4607-A49B-E35B72BAE557}" type="pres">
      <dgm:prSet presAssocID="{CD323735-D181-4962-93E5-AB990E040DF4}" presName="space" presStyleCnt="0"/>
      <dgm:spPr/>
    </dgm:pt>
    <dgm:pt modelId="{5F52D0D0-2DF7-4477-BCF4-10939A144E88}" type="pres">
      <dgm:prSet presAssocID="{4081BEA9-7605-480C-B8B8-28BD4A0F9E56}" presName="composite" presStyleCnt="0"/>
      <dgm:spPr/>
    </dgm:pt>
    <dgm:pt modelId="{B6E8656C-B384-40A5-91A8-1A2F44E9D9EB}" type="pres">
      <dgm:prSet presAssocID="{4081BEA9-7605-480C-B8B8-28BD4A0F9E56}" presName="parTx" presStyleLbl="alignNode1" presStyleIdx="1" presStyleCnt="4">
        <dgm:presLayoutVars>
          <dgm:chMax val="0"/>
          <dgm:chPref val="0"/>
          <dgm:bulletEnabled val="1"/>
        </dgm:presLayoutVars>
      </dgm:prSet>
      <dgm:spPr/>
    </dgm:pt>
    <dgm:pt modelId="{E86382B3-9909-46DE-989C-76CDC3E643E4}" type="pres">
      <dgm:prSet presAssocID="{4081BEA9-7605-480C-B8B8-28BD4A0F9E56}" presName="desTx" presStyleLbl="alignAccFollowNode1" presStyleIdx="1" presStyleCnt="4">
        <dgm:presLayoutVars>
          <dgm:bulletEnabled val="1"/>
        </dgm:presLayoutVars>
      </dgm:prSet>
      <dgm:spPr/>
    </dgm:pt>
    <dgm:pt modelId="{5F6F02F6-DBCF-4453-BCF4-EFB925A9C2AA}" type="pres">
      <dgm:prSet presAssocID="{9F0DF8E4-1AF5-4AFF-8DA9-022B0421B972}" presName="space" presStyleCnt="0"/>
      <dgm:spPr/>
    </dgm:pt>
    <dgm:pt modelId="{C4CAE6FB-7CF8-4F6B-AEA7-3CE6E858D0C7}" type="pres">
      <dgm:prSet presAssocID="{5D91B453-9930-4BE4-8577-4124BA5B7531}" presName="composite" presStyleCnt="0"/>
      <dgm:spPr/>
    </dgm:pt>
    <dgm:pt modelId="{BD53A648-5CF8-4927-B729-5D1BA12745EE}" type="pres">
      <dgm:prSet presAssocID="{5D91B453-9930-4BE4-8577-4124BA5B7531}" presName="parTx" presStyleLbl="alignNode1" presStyleIdx="2" presStyleCnt="4">
        <dgm:presLayoutVars>
          <dgm:chMax val="0"/>
          <dgm:chPref val="0"/>
          <dgm:bulletEnabled val="1"/>
        </dgm:presLayoutVars>
      </dgm:prSet>
      <dgm:spPr/>
    </dgm:pt>
    <dgm:pt modelId="{DB661A0D-81A2-4A7D-B785-7CEC2C3DA53F}" type="pres">
      <dgm:prSet presAssocID="{5D91B453-9930-4BE4-8577-4124BA5B7531}" presName="desTx" presStyleLbl="alignAccFollowNode1" presStyleIdx="2" presStyleCnt="4">
        <dgm:presLayoutVars>
          <dgm:bulletEnabled val="1"/>
        </dgm:presLayoutVars>
      </dgm:prSet>
      <dgm:spPr/>
    </dgm:pt>
    <dgm:pt modelId="{DF96F386-AE7A-4E32-8FE4-24951CCCCC6C}" type="pres">
      <dgm:prSet presAssocID="{E21DEACA-BC14-415D-900B-86469E718613}" presName="space" presStyleCnt="0"/>
      <dgm:spPr/>
    </dgm:pt>
    <dgm:pt modelId="{1D91260E-04A6-45DB-96EC-452C9DA64269}" type="pres">
      <dgm:prSet presAssocID="{273D4A53-FD20-4CE6-B4E9-A69A77DF5818}" presName="composite" presStyleCnt="0"/>
      <dgm:spPr/>
    </dgm:pt>
    <dgm:pt modelId="{15487FAF-3A74-4A3A-9F6D-51368EA05B07}" type="pres">
      <dgm:prSet presAssocID="{273D4A53-FD20-4CE6-B4E9-A69A77DF5818}" presName="parTx" presStyleLbl="alignNode1" presStyleIdx="3" presStyleCnt="4">
        <dgm:presLayoutVars>
          <dgm:chMax val="0"/>
          <dgm:chPref val="0"/>
          <dgm:bulletEnabled val="1"/>
        </dgm:presLayoutVars>
      </dgm:prSet>
      <dgm:spPr/>
    </dgm:pt>
    <dgm:pt modelId="{5456D212-7CC0-4454-95CC-9501AAE8D744}" type="pres">
      <dgm:prSet presAssocID="{273D4A53-FD20-4CE6-B4E9-A69A77DF5818}" presName="desTx" presStyleLbl="alignAccFollowNode1" presStyleIdx="3" presStyleCnt="4">
        <dgm:presLayoutVars>
          <dgm:bulletEnabled val="1"/>
        </dgm:presLayoutVars>
      </dgm:prSet>
      <dgm:spPr/>
    </dgm:pt>
  </dgm:ptLst>
  <dgm:cxnLst>
    <dgm:cxn modelId="{EC09C400-8D7C-47A1-9151-86114A19791B}" type="presOf" srcId="{14D14315-809B-40D6-AE5F-091A48BCB0E6}" destId="{DB661A0D-81A2-4A7D-B785-7CEC2C3DA53F}" srcOrd="0" destOrd="0" presId="urn:microsoft.com/office/officeart/2005/8/layout/hList1"/>
    <dgm:cxn modelId="{0B45F803-1408-4991-AE7C-FDC13BBE8E79}" srcId="{0183CF39-C5CD-4F98-90A2-A9FEA7FF4DEB}" destId="{4081BEA9-7605-480C-B8B8-28BD4A0F9E56}" srcOrd="1" destOrd="0" parTransId="{D4EA80BE-2EF2-4753-BC5D-9331D7C20DCE}" sibTransId="{9F0DF8E4-1AF5-4AFF-8DA9-022B0421B972}"/>
    <dgm:cxn modelId="{9811E906-915A-4A7B-BC0E-403B2446C72F}" srcId="{273D4A53-FD20-4CE6-B4E9-A69A77DF5818}" destId="{8D93C469-027D-4248-A5D8-4A5F5ABBFC13}" srcOrd="2" destOrd="0" parTransId="{580A0447-6D1C-47B1-B3D9-0BE5A367933C}" sibTransId="{F4A21ABF-57E2-445F-9CE8-CBBB956F9949}"/>
    <dgm:cxn modelId="{D23CF309-A92B-4089-80F9-1024C08E7177}" type="presOf" srcId="{FAE806D2-F298-47BC-9284-E829D3E1646D}" destId="{E86382B3-9909-46DE-989C-76CDC3E643E4}" srcOrd="0" destOrd="3" presId="urn:microsoft.com/office/officeart/2005/8/layout/hList1"/>
    <dgm:cxn modelId="{5A73EF0E-73F2-4A7B-8A26-A50F127EEEBB}" srcId="{5EA190E0-D78C-4056-AD9C-316403338218}" destId="{E55A60FE-7448-4E0E-92AE-0CCF7AC00673}" srcOrd="2" destOrd="0" parTransId="{7E5F26C9-C5AE-493D-AFC2-2CED9D969B71}" sibTransId="{2EED5F8C-4DF8-4454-BB44-0B9497A81084}"/>
    <dgm:cxn modelId="{165C3B11-B2E3-4350-BD13-9C0963870317}" srcId="{5D91B453-9930-4BE4-8577-4124BA5B7531}" destId="{E71BA93B-0744-48AA-BFE9-3F6C1B08D76E}" srcOrd="2" destOrd="0" parTransId="{CC461BCF-22C2-4725-B25C-42D4D426EE08}" sibTransId="{CC31C1D2-B08B-42DA-8417-851AEFF568C7}"/>
    <dgm:cxn modelId="{A0147313-A024-46D0-844D-30E01B945054}" srcId="{4081BEA9-7605-480C-B8B8-28BD4A0F9E56}" destId="{41964B76-E34B-4D6F-8C5F-5F310163E706}" srcOrd="0" destOrd="0" parTransId="{C8020FF9-A8BC-484D-880E-6F0F5397682A}" sibTransId="{A9A54E7B-DCC2-45F3-A5E1-ECB769096419}"/>
    <dgm:cxn modelId="{21CB2118-A41C-4F14-959C-E8C05154D4B7}" type="presOf" srcId="{C3242C99-50C7-4788-BAA2-B8F88F27699B}" destId="{DB661A0D-81A2-4A7D-B785-7CEC2C3DA53F}" srcOrd="0" destOrd="1" presId="urn:microsoft.com/office/officeart/2005/8/layout/hList1"/>
    <dgm:cxn modelId="{A219C91B-35DF-4EB3-B497-C867884AA788}" srcId="{5D91B453-9930-4BE4-8577-4124BA5B7531}" destId="{14D14315-809B-40D6-AE5F-091A48BCB0E6}" srcOrd="0" destOrd="0" parTransId="{68E49C5F-8B11-49DB-9C3E-CF5DBB67BCC7}" sibTransId="{CDD4D6FF-919E-42B8-B6B0-0A361D197733}"/>
    <dgm:cxn modelId="{AC8ADE37-C617-4DCB-95E0-D1A9017D981A}" srcId="{3FF369E4-AC07-4511-A93E-77F77EAC8799}" destId="{5EA190E0-D78C-4056-AD9C-316403338218}" srcOrd="0" destOrd="0" parTransId="{285907C3-97FD-47A5-8D12-B5793B9A42A3}" sibTransId="{FD533361-42EB-4502-AEE5-4D4E3D33F05E}"/>
    <dgm:cxn modelId="{C14DF13C-E398-41CB-8A79-08011C818554}" srcId="{4081BEA9-7605-480C-B8B8-28BD4A0F9E56}" destId="{FE7B0D46-6BB3-4A22-B2FA-C13E63B7DEF9}" srcOrd="2" destOrd="0" parTransId="{637CFAD7-0407-44E9-9594-F47A76DC7422}" sibTransId="{8642C245-B321-4945-877C-D73B76C20847}"/>
    <dgm:cxn modelId="{20D6D33F-C026-4547-B135-0A01D33A2EFC}" srcId="{5D91B453-9930-4BE4-8577-4124BA5B7531}" destId="{C3242C99-50C7-4788-BAA2-B8F88F27699B}" srcOrd="1" destOrd="0" parTransId="{5A99646F-9ED6-447B-B160-F4A56E0CF23A}" sibTransId="{664E3936-3D39-4B98-B3FA-5CA822888540}"/>
    <dgm:cxn modelId="{E5B2B65B-EB5D-40C7-B474-24B7F5D5DEA0}" type="presOf" srcId="{4081BEA9-7605-480C-B8B8-28BD4A0F9E56}" destId="{B6E8656C-B384-40A5-91A8-1A2F44E9D9EB}" srcOrd="0" destOrd="0" presId="urn:microsoft.com/office/officeart/2005/8/layout/hList1"/>
    <dgm:cxn modelId="{1B89CE5C-0076-4AF3-85EE-674DC6661B16}" srcId="{273D4A53-FD20-4CE6-B4E9-A69A77DF5818}" destId="{A5D2F73E-D682-4E59-ABDD-FB32BEA94D37}" srcOrd="1" destOrd="0" parTransId="{B0221F58-42FB-4D81-A23A-4D267EA46108}" sibTransId="{676C57C7-3FED-4895-BAC8-EE7F64F41A80}"/>
    <dgm:cxn modelId="{67448168-1088-45A4-A05B-D18E1BE85907}" srcId="{4081BEA9-7605-480C-B8B8-28BD4A0F9E56}" destId="{F41EBEE8-64AD-4B37-A69B-9AFB90DEF33B}" srcOrd="1" destOrd="0" parTransId="{8DD6EB09-273D-4C4E-940A-FF85C9AAF63F}" sibTransId="{8EDEE2CC-1EEF-4D84-AE37-B8C75F5E5307}"/>
    <dgm:cxn modelId="{25B1504B-1663-4545-95A9-54E65AB338E4}" type="presOf" srcId="{0183CF39-C5CD-4F98-90A2-A9FEA7FF4DEB}" destId="{0CE13F5C-18D2-422E-9DB8-B8C6803AAC7B}" srcOrd="0" destOrd="0" presId="urn:microsoft.com/office/officeart/2005/8/layout/hList1"/>
    <dgm:cxn modelId="{915ADF4C-E888-443D-81C8-FC176BDAADC9}" type="presOf" srcId="{FE7B0D46-6BB3-4A22-B2FA-C13E63B7DEF9}" destId="{E86382B3-9909-46DE-989C-76CDC3E643E4}" srcOrd="0" destOrd="2" presId="urn:microsoft.com/office/officeart/2005/8/layout/hList1"/>
    <dgm:cxn modelId="{F4326275-DB00-4E48-B61C-6A93A4F76680}" type="presOf" srcId="{8D93C469-027D-4248-A5D8-4A5F5ABBFC13}" destId="{5456D212-7CC0-4454-95CC-9501AAE8D744}" srcOrd="0" destOrd="2" presId="urn:microsoft.com/office/officeart/2005/8/layout/hList1"/>
    <dgm:cxn modelId="{C2047C75-7B4A-47BE-924B-EA32C9E0AC6A}" srcId="{0183CF39-C5CD-4F98-90A2-A9FEA7FF4DEB}" destId="{3FF369E4-AC07-4511-A93E-77F77EAC8799}" srcOrd="0" destOrd="0" parTransId="{513F7D0A-E986-4935-8E16-8E480E711870}" sibTransId="{CD323735-D181-4962-93E5-AB990E040DF4}"/>
    <dgm:cxn modelId="{DD8DCC56-5A57-447E-9FAD-DF8621CB3140}" type="presOf" srcId="{E4BBDE64-2D3A-4A36-9742-CF9F2E6FB7D2}" destId="{7DC1C520-021F-4D90-B759-15E131331D5C}" srcOrd="0" destOrd="5" presId="urn:microsoft.com/office/officeart/2005/8/layout/hList1"/>
    <dgm:cxn modelId="{83E68977-3A2A-4DC8-B3C7-E7DC9D365469}" srcId="{4081BEA9-7605-480C-B8B8-28BD4A0F9E56}" destId="{A1205DD6-7451-4367-9432-8C5EC22A3B1D}" srcOrd="4" destOrd="0" parTransId="{561AA78A-3A09-4097-9BEF-9307EFD07D93}" sibTransId="{76A60A05-0FC8-439B-BE6C-037D5C261225}"/>
    <dgm:cxn modelId="{19BAA179-57C4-4ADD-A14E-F0D8C77F986C}" srcId="{5EA190E0-D78C-4056-AD9C-316403338218}" destId="{CB3D9CDF-C131-442D-B67E-AB5C1D1F5BD1}" srcOrd="3" destOrd="0" parTransId="{5DF7DA63-2055-495F-B7E4-522142983592}" sibTransId="{A3313BAB-E4B4-4A9E-983A-F91BB36BEA27}"/>
    <dgm:cxn modelId="{8230777B-0457-4C4C-9D34-22827A47225C}" type="presOf" srcId="{CBADCF36-8786-4B19-8AA2-5728662563BB}" destId="{5456D212-7CC0-4454-95CC-9501AAE8D744}" srcOrd="0" destOrd="0" presId="urn:microsoft.com/office/officeart/2005/8/layout/hList1"/>
    <dgm:cxn modelId="{F9B1A27C-D1A2-45B1-8BBC-DDE4BC2536CC}" srcId="{5D91B453-9930-4BE4-8577-4124BA5B7531}" destId="{E4DFDA1F-06EF-409D-A8C8-C6A453DA6FE8}" srcOrd="3" destOrd="0" parTransId="{7E6283FE-0C00-494B-8D61-4D5B7078E2D4}" sibTransId="{BB6B02F3-26EA-4FBB-B73B-333CFF7EECA0}"/>
    <dgm:cxn modelId="{134C757F-70F5-4160-A4D9-442E391BBDB7}" type="presOf" srcId="{1928EAFD-621B-41DD-8F9F-593A90141DAC}" destId="{7DC1C520-021F-4D90-B759-15E131331D5C}" srcOrd="0" destOrd="2" presId="urn:microsoft.com/office/officeart/2005/8/layout/hList1"/>
    <dgm:cxn modelId="{483D188A-979F-4141-8A9F-A27113B0D95F}" srcId="{4081BEA9-7605-480C-B8B8-28BD4A0F9E56}" destId="{FAE806D2-F298-47BC-9284-E829D3E1646D}" srcOrd="3" destOrd="0" parTransId="{82EDCFC3-B5E8-4FAF-A3D1-67BB536D5252}" sibTransId="{E4B2753A-B176-42BF-8A05-79923D0D6403}"/>
    <dgm:cxn modelId="{826BC78D-537B-47C0-A7E6-B191D55E6C20}" srcId="{0183CF39-C5CD-4F98-90A2-A9FEA7FF4DEB}" destId="{5D91B453-9930-4BE4-8577-4124BA5B7531}" srcOrd="2" destOrd="0" parTransId="{7BAAA704-9B2C-4BB3-950C-84EE96C22B9C}" sibTransId="{E21DEACA-BC14-415D-900B-86469E718613}"/>
    <dgm:cxn modelId="{C1583996-726E-4AC1-925E-49462D0E4B34}" type="presOf" srcId="{273D4A53-FD20-4CE6-B4E9-A69A77DF5818}" destId="{15487FAF-3A74-4A3A-9F6D-51368EA05B07}" srcOrd="0" destOrd="0" presId="urn:microsoft.com/office/officeart/2005/8/layout/hList1"/>
    <dgm:cxn modelId="{3DF46398-8D9E-4BD6-AA4A-2D7C7AE71D5E}" type="presOf" srcId="{E71BA93B-0744-48AA-BFE9-3F6C1B08D76E}" destId="{DB661A0D-81A2-4A7D-B785-7CEC2C3DA53F}" srcOrd="0" destOrd="2" presId="urn:microsoft.com/office/officeart/2005/8/layout/hList1"/>
    <dgm:cxn modelId="{E3E712A0-EE21-4A98-A778-E50E56BF1CC5}" type="presOf" srcId="{C497C68E-25AA-42C3-8999-68CAB7888E51}" destId="{7DC1C520-021F-4D90-B759-15E131331D5C}" srcOrd="0" destOrd="1" presId="urn:microsoft.com/office/officeart/2005/8/layout/hList1"/>
    <dgm:cxn modelId="{F78528A2-9752-4F82-9BE6-4E216A7496B4}" type="presOf" srcId="{E4DFDA1F-06EF-409D-A8C8-C6A453DA6FE8}" destId="{DB661A0D-81A2-4A7D-B785-7CEC2C3DA53F}" srcOrd="0" destOrd="3" presId="urn:microsoft.com/office/officeart/2005/8/layout/hList1"/>
    <dgm:cxn modelId="{C0F02AA6-F14F-4F4D-8F0D-BF16D12D5441}" srcId="{3FF369E4-AC07-4511-A93E-77F77EAC8799}" destId="{E4BBDE64-2D3A-4A36-9742-CF9F2E6FB7D2}" srcOrd="1" destOrd="0" parTransId="{606226D9-F23F-46E9-B18B-3D23644AD611}" sibTransId="{8E412BE1-E260-4AE2-8D7E-4EB20FD0A4AC}"/>
    <dgm:cxn modelId="{D12A63A7-6689-42D1-A2D8-41FEB1901540}" srcId="{5EA190E0-D78C-4056-AD9C-316403338218}" destId="{C497C68E-25AA-42C3-8999-68CAB7888E51}" srcOrd="0" destOrd="0" parTransId="{0FE4D213-0B6B-435E-B7CD-CB6C1B591217}" sibTransId="{B1CD778F-BDB9-4A37-A549-29826E03106C}"/>
    <dgm:cxn modelId="{310DB6A9-8CB7-492F-8D58-85090AB582F2}" srcId="{0183CF39-C5CD-4F98-90A2-A9FEA7FF4DEB}" destId="{273D4A53-FD20-4CE6-B4E9-A69A77DF5818}" srcOrd="3" destOrd="0" parTransId="{7BB346C9-DF8E-41A0-A88F-CE3557882FAB}" sibTransId="{451EADCE-3048-4B20-8653-BE5BE4315441}"/>
    <dgm:cxn modelId="{63A006AD-F052-4505-A17E-54C58894E917}" type="presOf" srcId="{3FF369E4-AC07-4511-A93E-77F77EAC8799}" destId="{D57EE8F2-7574-4E5E-B95E-F06A144BFAEC}" srcOrd="0" destOrd="0" presId="urn:microsoft.com/office/officeart/2005/8/layout/hList1"/>
    <dgm:cxn modelId="{3E9EE8B0-5097-4A5E-A1C9-6EAB02B5811B}" type="presOf" srcId="{5EA190E0-D78C-4056-AD9C-316403338218}" destId="{7DC1C520-021F-4D90-B759-15E131331D5C}" srcOrd="0" destOrd="0" presId="urn:microsoft.com/office/officeart/2005/8/layout/hList1"/>
    <dgm:cxn modelId="{006D34C7-2635-4193-AB07-5E1E780C6828}" type="presOf" srcId="{41964B76-E34B-4D6F-8C5F-5F310163E706}" destId="{E86382B3-9909-46DE-989C-76CDC3E643E4}" srcOrd="0" destOrd="0" presId="urn:microsoft.com/office/officeart/2005/8/layout/hList1"/>
    <dgm:cxn modelId="{9028FACA-5532-4377-9B04-3C1DDF349B14}" type="presOf" srcId="{A1205DD6-7451-4367-9432-8C5EC22A3B1D}" destId="{E86382B3-9909-46DE-989C-76CDC3E643E4}" srcOrd="0" destOrd="4" presId="urn:microsoft.com/office/officeart/2005/8/layout/hList1"/>
    <dgm:cxn modelId="{0BE80CD2-A855-41BC-9C2F-C2CC99E3A8D8}" type="presOf" srcId="{C44269AD-7D31-4D6A-AB7C-769A31C25130}" destId="{5456D212-7CC0-4454-95CC-9501AAE8D744}" srcOrd="0" destOrd="3" presId="urn:microsoft.com/office/officeart/2005/8/layout/hList1"/>
    <dgm:cxn modelId="{489EAAD2-2AD8-44CB-ABF1-034AB02E4ABC}" srcId="{5EA190E0-D78C-4056-AD9C-316403338218}" destId="{1928EAFD-621B-41DD-8F9F-593A90141DAC}" srcOrd="1" destOrd="0" parTransId="{D7EB0B28-A03B-463E-856C-AFE8E909F51E}" sibTransId="{2EA24A5A-4D95-48F9-A1B8-2090D9CBCB7D}"/>
    <dgm:cxn modelId="{0D1D4FD8-0D17-41B0-9FDA-7CB2718F90DD}" type="presOf" srcId="{E55A60FE-7448-4E0E-92AE-0CCF7AC00673}" destId="{7DC1C520-021F-4D90-B759-15E131331D5C}" srcOrd="0" destOrd="3" presId="urn:microsoft.com/office/officeart/2005/8/layout/hList1"/>
    <dgm:cxn modelId="{DC1E0FE5-CF9B-49FE-ACCF-06D77733F219}" type="presOf" srcId="{F41EBEE8-64AD-4B37-A69B-9AFB90DEF33B}" destId="{E86382B3-9909-46DE-989C-76CDC3E643E4}" srcOrd="0" destOrd="1" presId="urn:microsoft.com/office/officeart/2005/8/layout/hList1"/>
    <dgm:cxn modelId="{3E1EC0E5-23C0-4297-B48C-F38725AB15CF}" srcId="{273D4A53-FD20-4CE6-B4E9-A69A77DF5818}" destId="{CBADCF36-8786-4B19-8AA2-5728662563BB}" srcOrd="0" destOrd="0" parTransId="{8D99A0B4-16EF-446F-9DFB-AACB1507CBC0}" sibTransId="{FD59209D-F7BD-4A48-B664-20C63650EA65}"/>
    <dgm:cxn modelId="{0BE01AF3-E1A3-4809-BA66-983F2DC5BD2A}" type="presOf" srcId="{A5D2F73E-D682-4E59-ABDD-FB32BEA94D37}" destId="{5456D212-7CC0-4454-95CC-9501AAE8D744}" srcOrd="0" destOrd="1" presId="urn:microsoft.com/office/officeart/2005/8/layout/hList1"/>
    <dgm:cxn modelId="{AC3A3AF7-5A0B-4FC8-8A67-D5AAA39B7B21}" srcId="{273D4A53-FD20-4CE6-B4E9-A69A77DF5818}" destId="{C44269AD-7D31-4D6A-AB7C-769A31C25130}" srcOrd="3" destOrd="0" parTransId="{6F9AF07B-353C-4CF3-8F81-2212F494A071}" sibTransId="{F6BD0D93-7CB2-49A9-A598-4F80CD85794B}"/>
    <dgm:cxn modelId="{0EA5A6F8-E333-4CF6-926B-0CB741FD5217}" type="presOf" srcId="{5D91B453-9930-4BE4-8577-4124BA5B7531}" destId="{BD53A648-5CF8-4927-B729-5D1BA12745EE}" srcOrd="0" destOrd="0" presId="urn:microsoft.com/office/officeart/2005/8/layout/hList1"/>
    <dgm:cxn modelId="{377D3FFE-6E73-49F4-9114-6881ADF77741}" type="presOf" srcId="{CB3D9CDF-C131-442D-B67E-AB5C1D1F5BD1}" destId="{7DC1C520-021F-4D90-B759-15E131331D5C}" srcOrd="0" destOrd="4" presId="urn:microsoft.com/office/officeart/2005/8/layout/hList1"/>
    <dgm:cxn modelId="{4D1508C7-1970-4A35-96A5-8FE9D24848FF}" type="presParOf" srcId="{0CE13F5C-18D2-422E-9DB8-B8C6803AAC7B}" destId="{1CD6E8E8-3746-40BA-8004-5CD196B07D5D}" srcOrd="0" destOrd="0" presId="urn:microsoft.com/office/officeart/2005/8/layout/hList1"/>
    <dgm:cxn modelId="{1A9FC527-B5BD-460C-B381-6A98CF1DA8AF}" type="presParOf" srcId="{1CD6E8E8-3746-40BA-8004-5CD196B07D5D}" destId="{D57EE8F2-7574-4E5E-B95E-F06A144BFAEC}" srcOrd="0" destOrd="0" presId="urn:microsoft.com/office/officeart/2005/8/layout/hList1"/>
    <dgm:cxn modelId="{8BE91F7A-AC70-411B-991D-8B9B5A7EF3E0}" type="presParOf" srcId="{1CD6E8E8-3746-40BA-8004-5CD196B07D5D}" destId="{7DC1C520-021F-4D90-B759-15E131331D5C}" srcOrd="1" destOrd="0" presId="urn:microsoft.com/office/officeart/2005/8/layout/hList1"/>
    <dgm:cxn modelId="{DDBD3059-E162-44CE-A6E1-4CB48C8FF9C9}" type="presParOf" srcId="{0CE13F5C-18D2-422E-9DB8-B8C6803AAC7B}" destId="{58EB7D6F-DA2C-4607-A49B-E35B72BAE557}" srcOrd="1" destOrd="0" presId="urn:microsoft.com/office/officeart/2005/8/layout/hList1"/>
    <dgm:cxn modelId="{112795C5-B0CB-4C9F-BA88-26C632E10567}" type="presParOf" srcId="{0CE13F5C-18D2-422E-9DB8-B8C6803AAC7B}" destId="{5F52D0D0-2DF7-4477-BCF4-10939A144E88}" srcOrd="2" destOrd="0" presId="urn:microsoft.com/office/officeart/2005/8/layout/hList1"/>
    <dgm:cxn modelId="{711487BA-70AD-4681-92EA-3066E9D1D36B}" type="presParOf" srcId="{5F52D0D0-2DF7-4477-BCF4-10939A144E88}" destId="{B6E8656C-B384-40A5-91A8-1A2F44E9D9EB}" srcOrd="0" destOrd="0" presId="urn:microsoft.com/office/officeart/2005/8/layout/hList1"/>
    <dgm:cxn modelId="{066BCE61-7B0B-4E33-84B6-113DC9E2EB87}" type="presParOf" srcId="{5F52D0D0-2DF7-4477-BCF4-10939A144E88}" destId="{E86382B3-9909-46DE-989C-76CDC3E643E4}" srcOrd="1" destOrd="0" presId="urn:microsoft.com/office/officeart/2005/8/layout/hList1"/>
    <dgm:cxn modelId="{142D5254-2678-4347-8689-F91F84D410F6}" type="presParOf" srcId="{0CE13F5C-18D2-422E-9DB8-B8C6803AAC7B}" destId="{5F6F02F6-DBCF-4453-BCF4-EFB925A9C2AA}" srcOrd="3" destOrd="0" presId="urn:microsoft.com/office/officeart/2005/8/layout/hList1"/>
    <dgm:cxn modelId="{B34F0BC5-A217-4CCB-9B63-E52DB64EAD53}" type="presParOf" srcId="{0CE13F5C-18D2-422E-9DB8-B8C6803AAC7B}" destId="{C4CAE6FB-7CF8-4F6B-AEA7-3CE6E858D0C7}" srcOrd="4" destOrd="0" presId="urn:microsoft.com/office/officeart/2005/8/layout/hList1"/>
    <dgm:cxn modelId="{FAFA5E43-A383-4FE5-8E51-9FC37FB9E9EA}" type="presParOf" srcId="{C4CAE6FB-7CF8-4F6B-AEA7-3CE6E858D0C7}" destId="{BD53A648-5CF8-4927-B729-5D1BA12745EE}" srcOrd="0" destOrd="0" presId="urn:microsoft.com/office/officeart/2005/8/layout/hList1"/>
    <dgm:cxn modelId="{C610C1BE-C52C-450A-9EF5-6269F56677E9}" type="presParOf" srcId="{C4CAE6FB-7CF8-4F6B-AEA7-3CE6E858D0C7}" destId="{DB661A0D-81A2-4A7D-B785-7CEC2C3DA53F}" srcOrd="1" destOrd="0" presId="urn:microsoft.com/office/officeart/2005/8/layout/hList1"/>
    <dgm:cxn modelId="{3547B3E2-4979-4709-933F-C73A13432B16}" type="presParOf" srcId="{0CE13F5C-18D2-422E-9DB8-B8C6803AAC7B}" destId="{DF96F386-AE7A-4E32-8FE4-24951CCCCC6C}" srcOrd="5" destOrd="0" presId="urn:microsoft.com/office/officeart/2005/8/layout/hList1"/>
    <dgm:cxn modelId="{D3233E5C-C37A-45DD-A744-D3DF99A601E2}" type="presParOf" srcId="{0CE13F5C-18D2-422E-9DB8-B8C6803AAC7B}" destId="{1D91260E-04A6-45DB-96EC-452C9DA64269}" srcOrd="6" destOrd="0" presId="urn:microsoft.com/office/officeart/2005/8/layout/hList1"/>
    <dgm:cxn modelId="{4F56CB78-66DC-42AD-BF44-FD287113A25A}" type="presParOf" srcId="{1D91260E-04A6-45DB-96EC-452C9DA64269}" destId="{15487FAF-3A74-4A3A-9F6D-51368EA05B07}" srcOrd="0" destOrd="0" presId="urn:microsoft.com/office/officeart/2005/8/layout/hList1"/>
    <dgm:cxn modelId="{82FC5CD7-FCAC-477B-86B7-BF57F611BD70}" type="presParOf" srcId="{1D91260E-04A6-45DB-96EC-452C9DA64269}" destId="{5456D212-7CC0-4454-95CC-9501AAE8D74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EE8F2-7574-4E5E-B95E-F06A144BFAEC}">
      <dsp:nvSpPr>
        <dsp:cNvPr id="0" name=""/>
        <dsp:cNvSpPr/>
      </dsp:nvSpPr>
      <dsp:spPr>
        <a:xfrm>
          <a:off x="4088" y="637526"/>
          <a:ext cx="2458415" cy="942475"/>
        </a:xfrm>
        <a:prstGeom prst="rect">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150000"/>
            </a:lnSpc>
            <a:spcBef>
              <a:spcPct val="0"/>
            </a:spcBef>
            <a:spcAft>
              <a:spcPct val="35000"/>
            </a:spcAft>
            <a:buFont typeface="Calibri"/>
            <a:buNone/>
          </a:pPr>
          <a:r>
            <a:rPr lang="en-US" sz="1900" b="1" kern="1200">
              <a:cs typeface="Arial"/>
            </a:rPr>
            <a:t>Momentum Data Discovery</a:t>
          </a:r>
          <a:endParaRPr lang="en-GB" sz="1900" kern="1200"/>
        </a:p>
      </dsp:txBody>
      <dsp:txXfrm>
        <a:off x="4088" y="637526"/>
        <a:ext cx="2458415" cy="942475"/>
      </dsp:txXfrm>
    </dsp:sp>
    <dsp:sp modelId="{7DC1C520-021F-4D90-B759-15E131331D5C}">
      <dsp:nvSpPr>
        <dsp:cNvPr id="0" name=""/>
        <dsp:cNvSpPr/>
      </dsp:nvSpPr>
      <dsp:spPr>
        <a:xfrm>
          <a:off x="4088" y="1580001"/>
          <a:ext cx="2458415" cy="292068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50000"/>
            </a:lnSpc>
            <a:spcBef>
              <a:spcPct val="0"/>
            </a:spcBef>
            <a:spcAft>
              <a:spcPct val="15000"/>
            </a:spcAft>
            <a:buChar char="•"/>
          </a:pPr>
          <a:r>
            <a:rPr lang="en-US" sz="1400" kern="1200">
              <a:cs typeface="Arial"/>
            </a:rPr>
            <a:t>Audit all data capture but the client team</a:t>
          </a:r>
        </a:p>
        <a:p>
          <a:pPr marL="228600" lvl="2" indent="-114300" algn="l" defTabSz="622300">
            <a:lnSpc>
              <a:spcPct val="150000"/>
            </a:lnSpc>
            <a:spcBef>
              <a:spcPct val="0"/>
            </a:spcBef>
            <a:spcAft>
              <a:spcPct val="15000"/>
            </a:spcAft>
            <a:buChar char="•"/>
          </a:pPr>
          <a:r>
            <a:rPr lang="en-US" sz="1400" i="1" kern="1200">
              <a:cs typeface="Arial"/>
            </a:rPr>
            <a:t>What do we have? </a:t>
          </a:r>
        </a:p>
        <a:p>
          <a:pPr marL="228600" lvl="2" indent="-114300" algn="l" defTabSz="622300">
            <a:lnSpc>
              <a:spcPct val="150000"/>
            </a:lnSpc>
            <a:spcBef>
              <a:spcPct val="0"/>
            </a:spcBef>
            <a:spcAft>
              <a:spcPct val="15000"/>
            </a:spcAft>
            <a:buChar char="•"/>
          </a:pPr>
          <a:r>
            <a:rPr lang="en-US" sz="1400" i="1" kern="1200">
              <a:cs typeface="Arial"/>
            </a:rPr>
            <a:t>What is the source? </a:t>
          </a:r>
        </a:p>
        <a:p>
          <a:pPr marL="228600" lvl="2" indent="-114300" algn="l" defTabSz="622300">
            <a:lnSpc>
              <a:spcPct val="150000"/>
            </a:lnSpc>
            <a:spcBef>
              <a:spcPct val="0"/>
            </a:spcBef>
            <a:spcAft>
              <a:spcPct val="15000"/>
            </a:spcAft>
            <a:buChar char="•"/>
          </a:pPr>
          <a:r>
            <a:rPr lang="en-US" sz="1400" i="1" kern="1200">
              <a:cs typeface="Arial"/>
            </a:rPr>
            <a:t>What is the cadence? </a:t>
          </a:r>
        </a:p>
        <a:p>
          <a:pPr marL="228600" lvl="2" indent="-114300" algn="l" defTabSz="622300">
            <a:lnSpc>
              <a:spcPct val="150000"/>
            </a:lnSpc>
            <a:spcBef>
              <a:spcPct val="0"/>
            </a:spcBef>
            <a:spcAft>
              <a:spcPct val="15000"/>
            </a:spcAft>
            <a:buChar char="•"/>
          </a:pPr>
          <a:r>
            <a:rPr lang="en-US" sz="1400" i="1" kern="1200">
              <a:cs typeface="Arial"/>
            </a:rPr>
            <a:t>What is captured manually by a field team?</a:t>
          </a:r>
        </a:p>
        <a:p>
          <a:pPr marL="228600" lvl="1" indent="-228600" algn="l" defTabSz="889000">
            <a:lnSpc>
              <a:spcPct val="150000"/>
            </a:lnSpc>
            <a:spcBef>
              <a:spcPct val="0"/>
            </a:spcBef>
            <a:spcAft>
              <a:spcPct val="15000"/>
            </a:spcAft>
            <a:buChar char="•"/>
          </a:pPr>
          <a:endParaRPr lang="en-US" sz="2000" kern="1200">
            <a:cs typeface="Arial"/>
          </a:endParaRPr>
        </a:p>
      </dsp:txBody>
      <dsp:txXfrm>
        <a:off x="4088" y="1580001"/>
        <a:ext cx="2458415" cy="2920680"/>
      </dsp:txXfrm>
    </dsp:sp>
    <dsp:sp modelId="{B6E8656C-B384-40A5-91A8-1A2F44E9D9EB}">
      <dsp:nvSpPr>
        <dsp:cNvPr id="0" name=""/>
        <dsp:cNvSpPr/>
      </dsp:nvSpPr>
      <dsp:spPr>
        <a:xfrm>
          <a:off x="2806682" y="637526"/>
          <a:ext cx="2458415" cy="942475"/>
        </a:xfrm>
        <a:prstGeom prst="rect">
          <a:avLst/>
        </a:prstGeom>
        <a:solidFill>
          <a:schemeClr val="accent2">
            <a:alpha val="90000"/>
            <a:hueOff val="0"/>
            <a:satOff val="0"/>
            <a:lumOff val="0"/>
            <a:alphaOff val="-13333"/>
          </a:schemeClr>
        </a:solidFill>
        <a:ln w="12700" cap="flat" cmpd="sng" algn="ctr">
          <a:solidFill>
            <a:schemeClr val="accent2">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150000"/>
            </a:lnSpc>
            <a:spcBef>
              <a:spcPct val="0"/>
            </a:spcBef>
            <a:spcAft>
              <a:spcPct val="35000"/>
            </a:spcAft>
            <a:buNone/>
          </a:pPr>
          <a:r>
            <a:rPr lang="en-US" sz="1900" b="1" kern="1200">
              <a:cs typeface="Arial"/>
            </a:rPr>
            <a:t>Technical Discovery UED</a:t>
          </a:r>
        </a:p>
      </dsp:txBody>
      <dsp:txXfrm>
        <a:off x="2806682" y="637526"/>
        <a:ext cx="2458415" cy="942475"/>
      </dsp:txXfrm>
    </dsp:sp>
    <dsp:sp modelId="{E86382B3-9909-46DE-989C-76CDC3E643E4}">
      <dsp:nvSpPr>
        <dsp:cNvPr id="0" name=""/>
        <dsp:cNvSpPr/>
      </dsp:nvSpPr>
      <dsp:spPr>
        <a:xfrm>
          <a:off x="2806682" y="1580001"/>
          <a:ext cx="2458415" cy="292068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50000"/>
            </a:lnSpc>
            <a:spcBef>
              <a:spcPct val="0"/>
            </a:spcBef>
            <a:spcAft>
              <a:spcPct val="15000"/>
            </a:spcAft>
            <a:buChar char="•"/>
          </a:pPr>
          <a:r>
            <a:rPr lang="en-US" sz="1400" kern="1200">
              <a:cs typeface="Arial"/>
            </a:rPr>
            <a:t>Detailed requirements document</a:t>
          </a:r>
        </a:p>
        <a:p>
          <a:pPr marL="114300" lvl="1" indent="-114300" algn="l" defTabSz="622300">
            <a:lnSpc>
              <a:spcPct val="150000"/>
            </a:lnSpc>
            <a:spcBef>
              <a:spcPct val="0"/>
            </a:spcBef>
            <a:spcAft>
              <a:spcPct val="15000"/>
            </a:spcAft>
            <a:buChar char="•"/>
          </a:pPr>
          <a:r>
            <a:rPr lang="en-US" sz="1400" kern="1200">
              <a:cs typeface="Arial"/>
            </a:rPr>
            <a:t>High-level solution architecture</a:t>
          </a:r>
        </a:p>
        <a:p>
          <a:pPr marL="114300" lvl="1" indent="-114300" algn="l" defTabSz="622300">
            <a:lnSpc>
              <a:spcPct val="150000"/>
            </a:lnSpc>
            <a:spcBef>
              <a:spcPct val="0"/>
            </a:spcBef>
            <a:spcAft>
              <a:spcPct val="15000"/>
            </a:spcAft>
            <a:buChar char="•"/>
          </a:pPr>
          <a:r>
            <a:rPr lang="en-US" sz="1400" kern="1200">
              <a:cs typeface="Arial"/>
            </a:rPr>
            <a:t>API definitions</a:t>
          </a:r>
        </a:p>
        <a:p>
          <a:pPr marL="114300" lvl="1" indent="-114300" algn="l" defTabSz="622300">
            <a:lnSpc>
              <a:spcPct val="150000"/>
            </a:lnSpc>
            <a:spcBef>
              <a:spcPct val="0"/>
            </a:spcBef>
            <a:spcAft>
              <a:spcPct val="15000"/>
            </a:spcAft>
            <a:buChar char="•"/>
          </a:pPr>
          <a:r>
            <a:rPr lang="en-US" sz="1400" kern="1200">
              <a:cs typeface="Arial"/>
            </a:rPr>
            <a:t>DB design</a:t>
          </a:r>
        </a:p>
        <a:p>
          <a:pPr marL="114300" lvl="1" indent="-114300" algn="l" defTabSz="622300">
            <a:lnSpc>
              <a:spcPct val="150000"/>
            </a:lnSpc>
            <a:spcBef>
              <a:spcPct val="0"/>
            </a:spcBef>
            <a:spcAft>
              <a:spcPct val="15000"/>
            </a:spcAft>
            <a:buChar char="•"/>
          </a:pPr>
          <a:r>
            <a:rPr lang="en-US" sz="1400" kern="1200">
              <a:cs typeface="Arial"/>
            </a:rPr>
            <a:t>Front-end Mockup</a:t>
          </a:r>
          <a:br>
            <a:rPr lang="en-US" sz="2000" kern="1200">
              <a:cs typeface="Arial"/>
            </a:rPr>
          </a:br>
          <a:endParaRPr lang="en-US" sz="2000" kern="1200"/>
        </a:p>
      </dsp:txBody>
      <dsp:txXfrm>
        <a:off x="2806682" y="1580001"/>
        <a:ext cx="2458415" cy="2920680"/>
      </dsp:txXfrm>
    </dsp:sp>
    <dsp:sp modelId="{BD53A648-5CF8-4927-B729-5D1BA12745EE}">
      <dsp:nvSpPr>
        <dsp:cNvPr id="0" name=""/>
        <dsp:cNvSpPr/>
      </dsp:nvSpPr>
      <dsp:spPr>
        <a:xfrm>
          <a:off x="5609276" y="637526"/>
          <a:ext cx="2458415" cy="942475"/>
        </a:xfrm>
        <a:prstGeom prst="rect">
          <a:avLst/>
        </a:prstGeom>
        <a:solidFill>
          <a:schemeClr val="accent2">
            <a:alpha val="90000"/>
            <a:hueOff val="0"/>
            <a:satOff val="0"/>
            <a:lumOff val="0"/>
            <a:alphaOff val="-26667"/>
          </a:schemeClr>
        </a:solidFill>
        <a:ln w="12700" cap="flat" cmpd="sng" algn="ctr">
          <a:solidFill>
            <a:schemeClr val="accent2">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150000"/>
            </a:lnSpc>
            <a:spcBef>
              <a:spcPct val="0"/>
            </a:spcBef>
            <a:spcAft>
              <a:spcPct val="35000"/>
            </a:spcAft>
            <a:buNone/>
          </a:pPr>
          <a:r>
            <a:rPr lang="en-US" sz="1900" b="1" kern="1200">
              <a:cs typeface="Arial"/>
            </a:rPr>
            <a:t>Field Management: </a:t>
          </a:r>
          <a:r>
            <a:rPr lang="en-US" sz="1900" b="1" kern="1200" err="1">
              <a:cs typeface="Arial"/>
            </a:rPr>
            <a:t>BrandScopic</a:t>
          </a:r>
          <a:endParaRPr lang="en-US" sz="1900" b="1" kern="1200">
            <a:cs typeface="Arial"/>
          </a:endParaRPr>
        </a:p>
      </dsp:txBody>
      <dsp:txXfrm>
        <a:off x="5609276" y="637526"/>
        <a:ext cx="2458415" cy="942475"/>
      </dsp:txXfrm>
    </dsp:sp>
    <dsp:sp modelId="{DB661A0D-81A2-4A7D-B785-7CEC2C3DA53F}">
      <dsp:nvSpPr>
        <dsp:cNvPr id="0" name=""/>
        <dsp:cNvSpPr/>
      </dsp:nvSpPr>
      <dsp:spPr>
        <a:xfrm>
          <a:off x="5609276" y="1580001"/>
          <a:ext cx="2458415" cy="292068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50000"/>
            </a:lnSpc>
            <a:spcBef>
              <a:spcPct val="0"/>
            </a:spcBef>
            <a:spcAft>
              <a:spcPct val="15000"/>
            </a:spcAft>
            <a:buChar char="•"/>
          </a:pPr>
          <a:r>
            <a:rPr lang="en-US" sz="1400" kern="1200">
              <a:cs typeface="Arial"/>
            </a:rPr>
            <a:t>Vendor Set Up, security &amp; sign SOW</a:t>
          </a:r>
        </a:p>
        <a:p>
          <a:pPr marL="114300" lvl="1" indent="-114300" algn="l" defTabSz="622300">
            <a:lnSpc>
              <a:spcPct val="150000"/>
            </a:lnSpc>
            <a:spcBef>
              <a:spcPct val="0"/>
            </a:spcBef>
            <a:spcAft>
              <a:spcPct val="15000"/>
            </a:spcAft>
            <a:buChar char="•"/>
          </a:pPr>
          <a:r>
            <a:rPr lang="en-US" sz="1400" kern="1200">
              <a:cs typeface="Arial"/>
            </a:rPr>
            <a:t>Design a deployment plan</a:t>
          </a:r>
        </a:p>
        <a:p>
          <a:pPr marL="114300" lvl="1" indent="-114300" algn="l" defTabSz="622300">
            <a:lnSpc>
              <a:spcPct val="150000"/>
            </a:lnSpc>
            <a:spcBef>
              <a:spcPct val="0"/>
            </a:spcBef>
            <a:spcAft>
              <a:spcPct val="15000"/>
            </a:spcAft>
            <a:buChar char="•"/>
          </a:pPr>
          <a:r>
            <a:rPr lang="en-US" sz="1400" kern="1200">
              <a:cs typeface="Arial"/>
            </a:rPr>
            <a:t>Process and training material</a:t>
          </a:r>
        </a:p>
        <a:p>
          <a:pPr marL="114300" lvl="1" indent="-114300" algn="l" defTabSz="622300">
            <a:lnSpc>
              <a:spcPct val="150000"/>
            </a:lnSpc>
            <a:spcBef>
              <a:spcPct val="0"/>
            </a:spcBef>
            <a:spcAft>
              <a:spcPct val="15000"/>
            </a:spcAft>
            <a:buChar char="•"/>
          </a:pPr>
          <a:r>
            <a:rPr lang="en-US" sz="1400" kern="1200">
              <a:cs typeface="Arial"/>
            </a:rPr>
            <a:t>Load test use case</a:t>
          </a:r>
          <a:endParaRPr lang="en-US" sz="2000" kern="1200">
            <a:cs typeface="Arial"/>
          </a:endParaRPr>
        </a:p>
      </dsp:txBody>
      <dsp:txXfrm>
        <a:off x="5609276" y="1580001"/>
        <a:ext cx="2458415" cy="2920680"/>
      </dsp:txXfrm>
    </dsp:sp>
    <dsp:sp modelId="{15487FAF-3A74-4A3A-9F6D-51368EA05B07}">
      <dsp:nvSpPr>
        <dsp:cNvPr id="0" name=""/>
        <dsp:cNvSpPr/>
      </dsp:nvSpPr>
      <dsp:spPr>
        <a:xfrm>
          <a:off x="8411870" y="637526"/>
          <a:ext cx="2458415" cy="942475"/>
        </a:xfrm>
        <a:prstGeom prst="rect">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150000"/>
            </a:lnSpc>
            <a:spcBef>
              <a:spcPct val="0"/>
            </a:spcBef>
            <a:spcAft>
              <a:spcPct val="35000"/>
            </a:spcAft>
            <a:buNone/>
          </a:pPr>
          <a:r>
            <a:rPr lang="en-US" sz="1900" b="1" kern="1200">
              <a:cs typeface="Arial"/>
            </a:rPr>
            <a:t>Placer POC</a:t>
          </a:r>
        </a:p>
      </dsp:txBody>
      <dsp:txXfrm>
        <a:off x="8411870" y="637526"/>
        <a:ext cx="2458415" cy="942475"/>
      </dsp:txXfrm>
    </dsp:sp>
    <dsp:sp modelId="{5456D212-7CC0-4454-95CC-9501AAE8D744}">
      <dsp:nvSpPr>
        <dsp:cNvPr id="0" name=""/>
        <dsp:cNvSpPr/>
      </dsp:nvSpPr>
      <dsp:spPr>
        <a:xfrm>
          <a:off x="8411870" y="1580001"/>
          <a:ext cx="2458415" cy="292068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50000"/>
            </a:lnSpc>
            <a:spcBef>
              <a:spcPct val="0"/>
            </a:spcBef>
            <a:spcAft>
              <a:spcPct val="15000"/>
            </a:spcAft>
            <a:buChar char="•"/>
          </a:pPr>
          <a:r>
            <a:rPr lang="en-US" sz="1400" kern="1200">
              <a:cs typeface="Arial"/>
            </a:rPr>
            <a:t>Data extraction</a:t>
          </a:r>
        </a:p>
        <a:p>
          <a:pPr marL="114300" lvl="1" indent="-114300" algn="l" defTabSz="622300">
            <a:lnSpc>
              <a:spcPct val="150000"/>
            </a:lnSpc>
            <a:spcBef>
              <a:spcPct val="0"/>
            </a:spcBef>
            <a:spcAft>
              <a:spcPct val="15000"/>
            </a:spcAft>
            <a:buChar char="•"/>
          </a:pPr>
          <a:r>
            <a:rPr lang="en-US" sz="1400" kern="1200">
              <a:cs typeface="Arial"/>
            </a:rPr>
            <a:t>API design calculating the number of calls</a:t>
          </a:r>
        </a:p>
        <a:p>
          <a:pPr marL="114300" lvl="1" indent="-114300" algn="l" defTabSz="622300">
            <a:lnSpc>
              <a:spcPct val="150000"/>
            </a:lnSpc>
            <a:spcBef>
              <a:spcPct val="0"/>
            </a:spcBef>
            <a:spcAft>
              <a:spcPct val="15000"/>
            </a:spcAft>
            <a:buChar char="•"/>
          </a:pPr>
          <a:r>
            <a:rPr lang="en-US" sz="1400" kern="1200">
              <a:cs typeface="Arial"/>
            </a:rPr>
            <a:t>Document insights gathered</a:t>
          </a:r>
        </a:p>
        <a:p>
          <a:pPr marL="228600" lvl="1" indent="-228600" algn="l" defTabSz="889000">
            <a:lnSpc>
              <a:spcPct val="150000"/>
            </a:lnSpc>
            <a:spcBef>
              <a:spcPct val="0"/>
            </a:spcBef>
            <a:spcAft>
              <a:spcPct val="15000"/>
            </a:spcAft>
            <a:buChar char="•"/>
          </a:pPr>
          <a:endParaRPr lang="en-US" sz="2000" kern="1200">
            <a:cs typeface="Arial"/>
          </a:endParaRPr>
        </a:p>
      </dsp:txBody>
      <dsp:txXfrm>
        <a:off x="8411870" y="1580001"/>
        <a:ext cx="2458415" cy="29206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73CCAFF-1127-454C-90A6-06543358B585}" type="datetimeFigureOut">
              <a:rPr lang="en-US" smtClean="0"/>
              <a:pPr/>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E7814BD8-EC48-184C-A573-14FEC965ABE1}" type="slidenum">
              <a:rPr lang="en-US" smtClean="0"/>
              <a:pPr/>
              <a:t>‹#›</a:t>
            </a:fld>
            <a:endParaRPr lang="en-US"/>
          </a:p>
        </p:txBody>
      </p:sp>
    </p:spTree>
    <p:extLst>
      <p:ext uri="{BB962C8B-B14F-4D97-AF65-F5344CB8AC3E}">
        <p14:creationId xmlns:p14="http://schemas.microsoft.com/office/powerpoint/2010/main" val="383737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b24faf03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b24faf0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adf48533cc_0_268: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1adf48533cc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bcb1cba24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bcb1cba24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adf48533cc_0_551: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adf48533cc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adf48533cc_0_569: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1adf48533cc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df48533cc_0_557: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adf48533cc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adf48533cc_0_563: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1adf48533cc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adf48533cc_0_545: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1adf48533cc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bcb1cba247_0_0:notes"/>
          <p:cNvSpPr txBox="1">
            <a:spLocks noGrp="1"/>
          </p:cNvSpPr>
          <p:nvPr>
            <p:ph type="body" idx="1"/>
          </p:nvPr>
        </p:nvSpPr>
        <p:spPr>
          <a:xfrm>
            <a:off x="381000" y="4343400"/>
            <a:ext cx="60960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1bcb1cba2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c82bb5010f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c82bb5010f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5.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1A83-F891-454C-BF65-BCAD19EED3FA}"/>
              </a:ext>
            </a:extLst>
          </p:cNvPr>
          <p:cNvSpPr>
            <a:spLocks noGrp="1"/>
          </p:cNvSpPr>
          <p:nvPr>
            <p:ph type="ctrTitle" hasCustomPrompt="1"/>
          </p:nvPr>
        </p:nvSpPr>
        <p:spPr>
          <a:xfrm>
            <a:off x="419100" y="495300"/>
            <a:ext cx="10858500" cy="5867400"/>
          </a:xfrm>
        </p:spPr>
        <p:txBody>
          <a:bodyPr lIns="0" tIns="0" rIns="0" bIns="0" anchor="ctr">
            <a:normAutofit/>
          </a:bodyPr>
          <a:lstStyle>
            <a:lvl1pPr algn="l">
              <a:defRPr sz="5400">
                <a:solidFill>
                  <a:schemeClr val="bg1"/>
                </a:solidFill>
              </a:defRPr>
            </a:lvl1pPr>
          </a:lstStyle>
          <a:p>
            <a:r>
              <a:rPr lang="en-US"/>
              <a:t>CLICK TO CHANGE PRESENTATION TITLE</a:t>
            </a:r>
          </a:p>
        </p:txBody>
      </p:sp>
      <p:sp>
        <p:nvSpPr>
          <p:cNvPr id="3" name="Subtitle 2">
            <a:extLst>
              <a:ext uri="{FF2B5EF4-FFF2-40B4-BE49-F238E27FC236}">
                <a16:creationId xmlns:a16="http://schemas.microsoft.com/office/drawing/2014/main" id="{F6D2C376-36AE-444A-9944-7227E33ECC61}"/>
              </a:ext>
            </a:extLst>
          </p:cNvPr>
          <p:cNvSpPr>
            <a:spLocks noGrp="1"/>
          </p:cNvSpPr>
          <p:nvPr>
            <p:ph type="subTitle" idx="1" hasCustomPrompt="1"/>
          </p:nvPr>
        </p:nvSpPr>
        <p:spPr>
          <a:xfrm>
            <a:off x="419100" y="5470892"/>
            <a:ext cx="10858500" cy="472708"/>
          </a:xfrm>
        </p:spPr>
        <p:txBody>
          <a:bodyPr lIns="0" tIns="0" rIns="0" bIns="0" anchor="t">
            <a:noAutofit/>
          </a:bodyPr>
          <a:lstStyle>
            <a:lvl1pPr marL="0" indent="0" algn="l">
              <a:buNone/>
              <a:defRPr sz="18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PRESENTATION DATE</a:t>
            </a:r>
          </a:p>
        </p:txBody>
      </p:sp>
      <p:sp>
        <p:nvSpPr>
          <p:cNvPr id="9" name="Google Shape;135;p29">
            <a:extLst>
              <a:ext uri="{FF2B5EF4-FFF2-40B4-BE49-F238E27FC236}">
                <a16:creationId xmlns:a16="http://schemas.microsoft.com/office/drawing/2014/main" id="{1AB9DE18-1767-C14D-BE3D-83A6E79FEBC2}"/>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0" name="Google Shape;136;p29">
            <a:extLst>
              <a:ext uri="{FF2B5EF4-FFF2-40B4-BE49-F238E27FC236}">
                <a16:creationId xmlns:a16="http://schemas.microsoft.com/office/drawing/2014/main" id="{4064A1A0-03C8-3547-849B-2E1665C62821}"/>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422565" y="235381"/>
            <a:ext cx="913550" cy="117463"/>
          </a:xfrm>
          <a:prstGeom prst="rect">
            <a:avLst/>
          </a:prstGeom>
          <a:noFill/>
          <a:ln>
            <a:noFill/>
          </a:ln>
        </p:spPr>
      </p:pic>
      <p:pic>
        <p:nvPicPr>
          <p:cNvPr id="7" name="Google Shape;246;p40">
            <a:extLst>
              <a:ext uri="{FF2B5EF4-FFF2-40B4-BE49-F238E27FC236}">
                <a16:creationId xmlns:a16="http://schemas.microsoft.com/office/drawing/2014/main" id="{67EFE748-6B10-8B42-9BE5-22BF040B63A3}"/>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1" name="Google Shape;131;p29">
            <a:extLst>
              <a:ext uri="{FF2B5EF4-FFF2-40B4-BE49-F238E27FC236}">
                <a16:creationId xmlns:a16="http://schemas.microsoft.com/office/drawing/2014/main" id="{F8184673-9D26-974D-97C1-CB71391F4DA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rot="5400000">
            <a:off x="9791701" y="2476502"/>
            <a:ext cx="4381498" cy="419099"/>
          </a:xfrm>
          <a:prstGeom prst="rect">
            <a:avLst/>
          </a:prstGeom>
          <a:noFill/>
          <a:ln>
            <a:noFill/>
          </a:ln>
        </p:spPr>
      </p:pic>
    </p:spTree>
    <p:extLst>
      <p:ext uri="{BB962C8B-B14F-4D97-AF65-F5344CB8AC3E}">
        <p14:creationId xmlns:p14="http://schemas.microsoft.com/office/powerpoint/2010/main" val="87836218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Statement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5"/>
            <a:ext cx="11353800" cy="5864256"/>
          </a:xfrm>
        </p:spPr>
        <p:txBody>
          <a:bodyPr lIns="0" tIns="0" rIns="0" bIns="0" anchor="ctr">
            <a:noAutofit/>
          </a:bodyPr>
          <a:lstStyle>
            <a:lvl1pPr>
              <a:defRPr sz="5400">
                <a:solidFill>
                  <a:schemeClr val="bg1"/>
                </a:solidFill>
              </a:defRPr>
            </a:lvl1pPr>
          </a:lstStyle>
          <a:p>
            <a:r>
              <a:rPr lang="en-US"/>
              <a:t>KEY STATEMENT</a:t>
            </a:r>
            <a:br>
              <a:rPr lang="en-US"/>
            </a:br>
            <a:r>
              <a:rPr lang="en-US"/>
              <a:t>OVER RED</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42976"/>
            <a:ext cx="3666875" cy="499641"/>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2020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1" name="Google Shape;61;p15">
            <a:extLst>
              <a:ext uri="{FF2B5EF4-FFF2-40B4-BE49-F238E27FC236}">
                <a16:creationId xmlns:a16="http://schemas.microsoft.com/office/drawing/2014/main" id="{0E8B56F7-1C16-C344-82B3-8596DE309345}"/>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2" name="Google Shape;131;p29">
            <a:extLst>
              <a:ext uri="{FF2B5EF4-FFF2-40B4-BE49-F238E27FC236}">
                <a16:creationId xmlns:a16="http://schemas.microsoft.com/office/drawing/2014/main" id="{098D513B-14E7-0447-8E60-640A118ECA34}"/>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9" name="Rectangle 8">
            <a:extLst>
              <a:ext uri="{FF2B5EF4-FFF2-40B4-BE49-F238E27FC236}">
                <a16:creationId xmlns:a16="http://schemas.microsoft.com/office/drawing/2014/main" id="{7D473EB0-4327-674B-9398-FF1D2067639F}"/>
              </a:ext>
            </a:extLst>
          </p:cNvPr>
          <p:cNvSpPr/>
          <p:nvPr userDrawn="1"/>
        </p:nvSpPr>
        <p:spPr>
          <a:xfrm>
            <a:off x="-14918" y="7503812"/>
            <a:ext cx="12192000" cy="203133"/>
          </a:xfrm>
          <a:prstGeom prst="rect">
            <a:avLst/>
          </a:prstGeom>
        </p:spPr>
        <p:txBody>
          <a:bodyPr wrap="square" lIns="0" tIns="0" rIns="0" bIns="0">
            <a:spAutoFit/>
          </a:bodyPr>
          <a:lstStyle/>
          <a:p>
            <a:pPr>
              <a:lnSpc>
                <a:spcPct val="110000"/>
              </a:lnSpc>
            </a:pPr>
            <a:r>
              <a:rPr lang="en-US" sz="1200">
                <a:solidFill>
                  <a:srgbClr val="000000"/>
                </a:solidFill>
                <a:latin typeface="Arial" panose="020B0604020202020204" pitchFamily="34" charset="0"/>
                <a:cs typeface="Arial" panose="020B0604020202020204" pitchFamily="34" charset="0"/>
              </a:rPr>
              <a:t>Key statement slides make long presentations easier to follow, serving as visual breaks in your presentation.</a:t>
            </a:r>
          </a:p>
        </p:txBody>
      </p:sp>
    </p:spTree>
    <p:extLst>
      <p:ext uri="{BB962C8B-B14F-4D97-AF65-F5344CB8AC3E}">
        <p14:creationId xmlns:p14="http://schemas.microsoft.com/office/powerpoint/2010/main" val="966754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5"/>
            <a:ext cx="11353800" cy="5859916"/>
          </a:xfrm>
        </p:spPr>
        <p:txBody>
          <a:bodyPr lIns="0" tIns="0" rIns="0" bIns="0" anchor="ctr">
            <a:noAutofit/>
          </a:bodyPr>
          <a:lstStyle>
            <a:lvl1pPr>
              <a:defRPr sz="5400">
                <a:solidFill>
                  <a:schemeClr val="bg1"/>
                </a:solidFill>
              </a:defRPr>
            </a:lvl1pPr>
          </a:lstStyle>
          <a:p>
            <a:r>
              <a:rPr lang="en-US"/>
              <a:t>KEY STATEMENT</a:t>
            </a:r>
            <a:br>
              <a:rPr lang="en-US"/>
            </a:br>
            <a:r>
              <a:rPr lang="en-US"/>
              <a:t>OVER BLACK</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9" name="Google Shape;246;p40">
            <a:extLst>
              <a:ext uri="{FF2B5EF4-FFF2-40B4-BE49-F238E27FC236}">
                <a16:creationId xmlns:a16="http://schemas.microsoft.com/office/drawing/2014/main" id="{86158CA5-6E24-4E4D-B6FA-C8A6FC13271E}"/>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2" name="Google Shape;131;p29">
            <a:extLst>
              <a:ext uri="{FF2B5EF4-FFF2-40B4-BE49-F238E27FC236}">
                <a16:creationId xmlns:a16="http://schemas.microsoft.com/office/drawing/2014/main" id="{D107D57D-EB0A-DE4D-83D8-845896B7B44F}"/>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7" name="Rectangle 6">
            <a:extLst>
              <a:ext uri="{FF2B5EF4-FFF2-40B4-BE49-F238E27FC236}">
                <a16:creationId xmlns:a16="http://schemas.microsoft.com/office/drawing/2014/main" id="{0A4AA850-210D-2D4A-AC92-B83CD8B22F72}"/>
              </a:ext>
            </a:extLst>
          </p:cNvPr>
          <p:cNvSpPr/>
          <p:nvPr userDrawn="1"/>
        </p:nvSpPr>
        <p:spPr>
          <a:xfrm>
            <a:off x="-14918" y="7503812"/>
            <a:ext cx="12192000" cy="203133"/>
          </a:xfrm>
          <a:prstGeom prst="rect">
            <a:avLst/>
          </a:prstGeom>
        </p:spPr>
        <p:txBody>
          <a:bodyPr wrap="square" lIns="0" tIns="0" rIns="0" bIns="0">
            <a:spAutoFit/>
          </a:bodyPr>
          <a:lstStyle/>
          <a:p>
            <a:pPr>
              <a:lnSpc>
                <a:spcPct val="110000"/>
              </a:lnSpc>
            </a:pPr>
            <a:r>
              <a:rPr lang="en-US" sz="1200">
                <a:solidFill>
                  <a:srgbClr val="000000"/>
                </a:solidFill>
                <a:latin typeface="Arial" panose="020B0604020202020204" pitchFamily="34" charset="0"/>
                <a:cs typeface="Arial" panose="020B0604020202020204" pitchFamily="34" charset="0"/>
              </a:rPr>
              <a:t>Key statement slides make long presentations easier to follow, serving as visual breaks in your presentation.</a:t>
            </a:r>
          </a:p>
        </p:txBody>
      </p:sp>
    </p:spTree>
    <p:extLst>
      <p:ext uri="{BB962C8B-B14F-4D97-AF65-F5344CB8AC3E}">
        <p14:creationId xmlns:p14="http://schemas.microsoft.com/office/powerpoint/2010/main" val="2116380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Statement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3"/>
            <a:ext cx="11353800" cy="5859917"/>
          </a:xfrm>
        </p:spPr>
        <p:txBody>
          <a:bodyPr lIns="0" tIns="0" rIns="0" bIns="0" anchor="ctr">
            <a:noAutofit/>
          </a:bodyPr>
          <a:lstStyle>
            <a:lvl1pPr>
              <a:defRPr sz="5400">
                <a:solidFill>
                  <a:schemeClr val="tx1"/>
                </a:solidFill>
              </a:defRPr>
            </a:lvl1pPr>
          </a:lstStyle>
          <a:p>
            <a:r>
              <a:rPr lang="en-US"/>
              <a:t>KEY STATEMENT</a:t>
            </a:r>
            <a:br>
              <a:rPr lang="en-US"/>
            </a:br>
            <a:r>
              <a:rPr lang="en-US"/>
              <a:t>OVER WHITE</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2020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7" name="Google Shape;61;p15">
            <a:extLst>
              <a:ext uri="{FF2B5EF4-FFF2-40B4-BE49-F238E27FC236}">
                <a16:creationId xmlns:a16="http://schemas.microsoft.com/office/drawing/2014/main" id="{F1B974A8-CD3A-6348-9881-5C1533034BF3}"/>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2" name="Google Shape;131;p29">
            <a:extLst>
              <a:ext uri="{FF2B5EF4-FFF2-40B4-BE49-F238E27FC236}">
                <a16:creationId xmlns:a16="http://schemas.microsoft.com/office/drawing/2014/main" id="{71B6B9FB-69CE-7C43-BE06-71DCF4228E11}"/>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9" name="Rectangle 8">
            <a:extLst>
              <a:ext uri="{FF2B5EF4-FFF2-40B4-BE49-F238E27FC236}">
                <a16:creationId xmlns:a16="http://schemas.microsoft.com/office/drawing/2014/main" id="{5995FC2A-04AC-144C-8CE2-2B5037B92DCB}"/>
              </a:ext>
            </a:extLst>
          </p:cNvPr>
          <p:cNvSpPr/>
          <p:nvPr userDrawn="1"/>
        </p:nvSpPr>
        <p:spPr>
          <a:xfrm>
            <a:off x="-14918" y="7503812"/>
            <a:ext cx="12192000" cy="203133"/>
          </a:xfrm>
          <a:prstGeom prst="rect">
            <a:avLst/>
          </a:prstGeom>
        </p:spPr>
        <p:txBody>
          <a:bodyPr wrap="square" lIns="0" tIns="0" rIns="0" bIns="0">
            <a:spAutoFit/>
          </a:bodyPr>
          <a:lstStyle/>
          <a:p>
            <a:pPr>
              <a:lnSpc>
                <a:spcPct val="110000"/>
              </a:lnSpc>
            </a:pPr>
            <a:r>
              <a:rPr lang="en-US" sz="1200">
                <a:solidFill>
                  <a:srgbClr val="000000"/>
                </a:solidFill>
                <a:latin typeface="Arial" panose="020B0604020202020204" pitchFamily="34" charset="0"/>
                <a:cs typeface="Arial" panose="020B0604020202020204" pitchFamily="34" charset="0"/>
              </a:rPr>
              <a:t>Key statement slides make long presentations easier to follow, serving as visual breaks in your presentation.</a:t>
            </a:r>
          </a:p>
        </p:txBody>
      </p:sp>
    </p:spTree>
    <p:extLst>
      <p:ext uri="{BB962C8B-B14F-4D97-AF65-F5344CB8AC3E}">
        <p14:creationId xmlns:p14="http://schemas.microsoft.com/office/powerpoint/2010/main" val="1501084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9" name="Google Shape;135;p29">
            <a:extLst>
              <a:ext uri="{FF2B5EF4-FFF2-40B4-BE49-F238E27FC236}">
                <a16:creationId xmlns:a16="http://schemas.microsoft.com/office/drawing/2014/main" id="{1AB9DE18-1767-C14D-BE3D-83A6E79FEBC2}"/>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11" name="Title 1">
            <a:extLst>
              <a:ext uri="{FF2B5EF4-FFF2-40B4-BE49-F238E27FC236}">
                <a16:creationId xmlns:a16="http://schemas.microsoft.com/office/drawing/2014/main" id="{045564E2-CDD9-3248-AC02-2C4420E009DA}"/>
              </a:ext>
            </a:extLst>
          </p:cNvPr>
          <p:cNvSpPr>
            <a:spLocks noGrp="1"/>
          </p:cNvSpPr>
          <p:nvPr>
            <p:ph type="ctrTitle" hasCustomPrompt="1"/>
          </p:nvPr>
        </p:nvSpPr>
        <p:spPr>
          <a:xfrm>
            <a:off x="381000" y="1992070"/>
            <a:ext cx="10477500" cy="2900363"/>
          </a:xfrm>
        </p:spPr>
        <p:txBody>
          <a:bodyPr lIns="0" tIns="0" rIns="0" bIns="0" anchor="ctr">
            <a:normAutofit/>
          </a:bodyPr>
          <a:lstStyle>
            <a:lvl1pPr algn="l">
              <a:defRPr sz="7200">
                <a:solidFill>
                  <a:schemeClr val="bg1"/>
                </a:solidFill>
              </a:defRPr>
            </a:lvl1pPr>
          </a:lstStyle>
          <a:p>
            <a:r>
              <a:rPr lang="en-US"/>
              <a:t>THANK YOU</a:t>
            </a:r>
          </a:p>
        </p:txBody>
      </p:sp>
      <p:pic>
        <p:nvPicPr>
          <p:cNvPr id="12" name="Google Shape;136;p29">
            <a:extLst>
              <a:ext uri="{FF2B5EF4-FFF2-40B4-BE49-F238E27FC236}">
                <a16:creationId xmlns:a16="http://schemas.microsoft.com/office/drawing/2014/main" id="{2964BD76-1804-1D41-94CE-842EFA7DED48}"/>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422565" y="235381"/>
            <a:ext cx="913550" cy="117463"/>
          </a:xfrm>
          <a:prstGeom prst="rect">
            <a:avLst/>
          </a:prstGeom>
          <a:noFill/>
          <a:ln>
            <a:noFill/>
          </a:ln>
        </p:spPr>
      </p:pic>
      <p:pic>
        <p:nvPicPr>
          <p:cNvPr id="13" name="Google Shape;246;p40">
            <a:extLst>
              <a:ext uri="{FF2B5EF4-FFF2-40B4-BE49-F238E27FC236}">
                <a16:creationId xmlns:a16="http://schemas.microsoft.com/office/drawing/2014/main" id="{92264890-E83C-0F47-946E-C95ABDD6E92C}"/>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4" name="Google Shape;131;p29">
            <a:extLst>
              <a:ext uri="{FF2B5EF4-FFF2-40B4-BE49-F238E27FC236}">
                <a16:creationId xmlns:a16="http://schemas.microsoft.com/office/drawing/2014/main" id="{1F3895E6-7FC7-914C-A9A3-403E623C1AB3}"/>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rot="5400000">
            <a:off x="10540085" y="3224886"/>
            <a:ext cx="2884729" cy="419099"/>
          </a:xfrm>
          <a:prstGeom prst="rect">
            <a:avLst/>
          </a:prstGeom>
          <a:noFill/>
          <a:ln>
            <a:noFill/>
          </a:ln>
        </p:spPr>
      </p:pic>
    </p:spTree>
    <p:extLst>
      <p:ext uri="{BB962C8B-B14F-4D97-AF65-F5344CB8AC3E}">
        <p14:creationId xmlns:p14="http://schemas.microsoft.com/office/powerpoint/2010/main" val="37122444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DC8A6AF-6806-BE43-AC76-40259F290B34}"/>
              </a:ext>
            </a:extLst>
          </p:cNvPr>
          <p:cNvSpPr>
            <a:spLocks noGrp="1"/>
          </p:cNvSpPr>
          <p:nvPr>
            <p:ph type="pic" sz="quarter" idx="11"/>
          </p:nvPr>
        </p:nvSpPr>
        <p:spPr>
          <a:xfrm>
            <a:off x="0" y="0"/>
            <a:ext cx="3897443" cy="6857999"/>
          </a:xfrm>
          <a:custGeom>
            <a:avLst/>
            <a:gdLst>
              <a:gd name="connsiteX0" fmla="*/ 0 w 3897443"/>
              <a:gd name="connsiteY0" fmla="*/ 0 h 6857999"/>
              <a:gd name="connsiteX1" fmla="*/ 3897443 w 3897443"/>
              <a:gd name="connsiteY1" fmla="*/ 0 h 6857999"/>
              <a:gd name="connsiteX2" fmla="*/ 3897443 w 3897443"/>
              <a:gd name="connsiteY2" fmla="*/ 6857999 h 6857999"/>
              <a:gd name="connsiteX3" fmla="*/ 0 w 389744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3897443" h="6857999">
                <a:moveTo>
                  <a:pt x="0" y="0"/>
                </a:moveTo>
                <a:lnTo>
                  <a:pt x="3897443" y="0"/>
                </a:lnTo>
                <a:lnTo>
                  <a:pt x="3897443" y="6857999"/>
                </a:lnTo>
                <a:lnTo>
                  <a:pt x="0" y="6857999"/>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625428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3175752558"/>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8" name="Object 7" hidden="1"/>
                      <p:cNvPicPr/>
                      <p:nvPr/>
                    </p:nvPicPr>
                    <p:blipFill>
                      <a:blip r:embed="rId4"/>
                      <a:stretch>
                        <a:fillRect/>
                      </a:stretch>
                    </p:blipFill>
                    <p:spPr>
                      <a:xfrm>
                        <a:off x="1589" y="1588"/>
                        <a:ext cx="1587" cy="1587"/>
                      </a:xfrm>
                      <a:prstGeom prst="rect">
                        <a:avLst/>
                      </a:prstGeom>
                    </p:spPr>
                  </p:pic>
                </p:oleObj>
              </mc:Fallback>
            </mc:AlternateContent>
          </a:graphicData>
        </a:graphic>
      </p:graphicFrame>
      <p:sp>
        <p:nvSpPr>
          <p:cNvPr id="7" name="Rectangle 6"/>
          <p:cNvSpPr/>
          <p:nvPr userDrawn="1"/>
        </p:nvSpPr>
        <p:spPr>
          <a:xfrm>
            <a:off x="1" y="6791113"/>
            <a:ext cx="12192000" cy="66887"/>
          </a:xfrm>
          <a:prstGeom prst="rect">
            <a:avLst/>
          </a:prstGeom>
          <a:gradFill>
            <a:gsLst>
              <a:gs pos="0">
                <a:schemeClr val="accent3"/>
              </a:gs>
              <a:gs pos="51000">
                <a:schemeClr val="accent4"/>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11465056" y="6385302"/>
            <a:ext cx="391937" cy="472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335007" y="510386"/>
            <a:ext cx="11521987" cy="470770"/>
          </a:xfrm>
        </p:spPr>
        <p:txBody>
          <a:bodyPr lIns="0" tIns="0" rIns="0" bIns="0" anchor="t" anchorCtr="0">
            <a:spAutoFit/>
          </a:bodyPr>
          <a:lstStyle>
            <a:lvl1pPr>
              <a:defRPr sz="3599" b="0">
                <a:solidFill>
                  <a:schemeClr val="accent4"/>
                </a:solidFill>
                <a:latin typeface="+mn-lt"/>
              </a:defRPr>
            </a:lvl1pPr>
          </a:lstStyle>
          <a:p>
            <a:r>
              <a:rPr lang="en-US"/>
              <a:t>Click to edit Master title style</a:t>
            </a:r>
          </a:p>
        </p:txBody>
      </p:sp>
      <p:sp>
        <p:nvSpPr>
          <p:cNvPr id="3" name="Content Placeholder 2"/>
          <p:cNvSpPr>
            <a:spLocks noGrp="1"/>
          </p:cNvSpPr>
          <p:nvPr>
            <p:ph idx="1"/>
          </p:nvPr>
        </p:nvSpPr>
        <p:spPr>
          <a:xfrm>
            <a:off x="335007" y="1616113"/>
            <a:ext cx="11521987" cy="4560851"/>
          </a:xfrm>
        </p:spPr>
        <p:txBody>
          <a:bodyPr>
            <a:norm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35007" y="6452189"/>
            <a:ext cx="2743200" cy="365125"/>
          </a:xfrm>
        </p:spPr>
        <p:txBody>
          <a:bodyPr/>
          <a:lstStyle>
            <a:lvl1pPr>
              <a:defRPr sz="1000"/>
            </a:lvl1pPr>
          </a:lstStyle>
          <a:p>
            <a:fld id="{C8EAA725-CC0B-4A16-AE77-83A5B67A2992}" type="datetime1">
              <a:rPr lang="en-US" smtClean="0"/>
              <a:t>4/22/2024</a:t>
            </a:fld>
            <a:endParaRPr lang="en-US"/>
          </a:p>
        </p:txBody>
      </p:sp>
      <p:sp>
        <p:nvSpPr>
          <p:cNvPr id="5" name="Footer Placeholder 4"/>
          <p:cNvSpPr>
            <a:spLocks noGrp="1"/>
          </p:cNvSpPr>
          <p:nvPr>
            <p:ph type="ftr" sz="quarter" idx="11"/>
          </p:nvPr>
        </p:nvSpPr>
        <p:spPr>
          <a:xfrm>
            <a:off x="4038601" y="6452189"/>
            <a:ext cx="4114800" cy="365125"/>
          </a:xfrm>
        </p:spPr>
        <p:txBody>
          <a:bodyPr/>
          <a:lstStyle>
            <a:lvl1pPr>
              <a:defRPr sz="1000"/>
            </a:lvl1pPr>
          </a:lstStyle>
          <a:p>
            <a:endParaRPr lang="en-US"/>
          </a:p>
        </p:txBody>
      </p:sp>
      <p:sp>
        <p:nvSpPr>
          <p:cNvPr id="6" name="Slide Number Placeholder 5"/>
          <p:cNvSpPr>
            <a:spLocks noGrp="1"/>
          </p:cNvSpPr>
          <p:nvPr>
            <p:ph type="sldNum" sz="quarter" idx="12"/>
          </p:nvPr>
        </p:nvSpPr>
        <p:spPr>
          <a:xfrm>
            <a:off x="11465056" y="6452189"/>
            <a:ext cx="391937" cy="365125"/>
          </a:xfrm>
        </p:spPr>
        <p:txBody>
          <a:bodyPr/>
          <a:lstStyle>
            <a:lvl1pPr algn="ctr">
              <a:defRPr sz="1000">
                <a:solidFill>
                  <a:schemeClr val="accent4"/>
                </a:solidFill>
              </a:defRPr>
            </a:lvl1pPr>
          </a:lstStyle>
          <a:p>
            <a:fld id="{B1EEA229-0096-49BD-81C1-58B039421B74}" type="slidenum">
              <a:rPr lang="en-US" smtClean="0"/>
              <a:pPr/>
              <a:t>‹#›</a:t>
            </a:fld>
            <a:endParaRPr lang="en-US"/>
          </a:p>
        </p:txBody>
      </p:sp>
      <p:sp>
        <p:nvSpPr>
          <p:cNvPr id="14" name="Rectangle 13"/>
          <p:cNvSpPr/>
          <p:nvPr userDrawn="1"/>
        </p:nvSpPr>
        <p:spPr>
          <a:xfrm>
            <a:off x="335007" y="319417"/>
            <a:ext cx="793582" cy="853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algn="ctr"/>
            <a:endParaRPr lang="en-US" sz="1800"/>
          </a:p>
        </p:txBody>
      </p:sp>
      <p:sp>
        <p:nvSpPr>
          <p:cNvPr id="15" name="Rectangle 14"/>
          <p:cNvSpPr/>
          <p:nvPr userDrawn="1"/>
        </p:nvSpPr>
        <p:spPr>
          <a:xfrm>
            <a:off x="1128589" y="319417"/>
            <a:ext cx="216018" cy="8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algn="ctr"/>
            <a:endParaRPr lang="en-US" sz="1800"/>
          </a:p>
        </p:txBody>
      </p:sp>
      <p:sp>
        <p:nvSpPr>
          <p:cNvPr id="16" name="Rectangle 15"/>
          <p:cNvSpPr/>
          <p:nvPr userDrawn="1"/>
        </p:nvSpPr>
        <p:spPr>
          <a:xfrm>
            <a:off x="1560626" y="319417"/>
            <a:ext cx="216018" cy="853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algn="ctr"/>
            <a:endParaRPr lang="en-US" sz="1800"/>
          </a:p>
        </p:txBody>
      </p:sp>
      <p:sp>
        <p:nvSpPr>
          <p:cNvPr id="17" name="Rectangle 16"/>
          <p:cNvSpPr/>
          <p:nvPr userDrawn="1"/>
        </p:nvSpPr>
        <p:spPr>
          <a:xfrm>
            <a:off x="1344607" y="319417"/>
            <a:ext cx="216018" cy="853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algn="ctr"/>
            <a:endParaRPr lang="en-US" sz="1800"/>
          </a:p>
        </p:txBody>
      </p:sp>
      <p:sp>
        <p:nvSpPr>
          <p:cNvPr id="9" name="Text Placeholder 8"/>
          <p:cNvSpPr>
            <a:spLocks noGrp="1"/>
          </p:cNvSpPr>
          <p:nvPr userDrawn="1">
            <p:ph type="body" sz="quarter" idx="13"/>
          </p:nvPr>
        </p:nvSpPr>
        <p:spPr>
          <a:xfrm>
            <a:off x="335007" y="1001704"/>
            <a:ext cx="11521987" cy="317426"/>
          </a:xfrm>
        </p:spPr>
        <p:txBody>
          <a:bodyPr lIns="0" tIns="0" rIns="0" bIns="0">
            <a:noAutofit/>
          </a:bodyPr>
          <a:lstStyle>
            <a:lvl1pPr marL="0" indent="0" algn="l" defTabSz="914126" rtl="0" eaLnBrk="1" latinLnBrk="0" hangingPunct="1">
              <a:lnSpc>
                <a:spcPct val="90000"/>
              </a:lnSpc>
              <a:spcBef>
                <a:spcPct val="0"/>
              </a:spcBef>
              <a:buNone/>
              <a:defRPr lang="en-US" sz="2000" b="0" kern="1200" dirty="0" smtClean="0">
                <a:solidFill>
                  <a:schemeClr val="accent5"/>
                </a:solidFill>
                <a:latin typeface="+mn-lt"/>
                <a:ea typeface="+mj-ea"/>
                <a:cs typeface="+mj-cs"/>
              </a:defRPr>
            </a:lvl1pPr>
            <a:lvl2pPr marL="457063" indent="0" algn="l" defTabSz="914126" rtl="0" eaLnBrk="1" latinLnBrk="0" hangingPunct="1">
              <a:lnSpc>
                <a:spcPct val="90000"/>
              </a:lnSpc>
              <a:spcBef>
                <a:spcPct val="0"/>
              </a:spcBef>
              <a:buNone/>
              <a:defRPr lang="en-US" sz="2799" b="0" kern="1200" dirty="0" smtClean="0">
                <a:solidFill>
                  <a:schemeClr val="accent4"/>
                </a:solidFill>
                <a:latin typeface="+mn-lt"/>
                <a:ea typeface="+mj-ea"/>
                <a:cs typeface="+mj-cs"/>
              </a:defRPr>
            </a:lvl2pPr>
            <a:lvl3pPr marL="914126" indent="0" algn="l" defTabSz="914126" rtl="0" eaLnBrk="1" latinLnBrk="0" hangingPunct="1">
              <a:lnSpc>
                <a:spcPct val="90000"/>
              </a:lnSpc>
              <a:spcBef>
                <a:spcPct val="0"/>
              </a:spcBef>
              <a:buNone/>
              <a:defRPr lang="en-US" sz="2799" b="0" kern="1200" dirty="0" smtClean="0">
                <a:solidFill>
                  <a:schemeClr val="accent4"/>
                </a:solidFill>
                <a:latin typeface="+mn-lt"/>
                <a:ea typeface="+mj-ea"/>
                <a:cs typeface="+mj-cs"/>
              </a:defRPr>
            </a:lvl3pPr>
            <a:lvl4pPr marL="1371189" indent="0" algn="l" defTabSz="914126" rtl="0" eaLnBrk="1" latinLnBrk="0" hangingPunct="1">
              <a:lnSpc>
                <a:spcPct val="90000"/>
              </a:lnSpc>
              <a:spcBef>
                <a:spcPct val="0"/>
              </a:spcBef>
              <a:buNone/>
              <a:defRPr lang="en-US" sz="2799" b="0" kern="1200" dirty="0" smtClean="0">
                <a:solidFill>
                  <a:schemeClr val="accent4"/>
                </a:solidFill>
                <a:latin typeface="+mn-lt"/>
                <a:ea typeface="+mj-ea"/>
                <a:cs typeface="+mj-cs"/>
              </a:defRPr>
            </a:lvl4pPr>
            <a:lvl5pPr marL="1828251" indent="0" algn="l" defTabSz="914126" rtl="0" eaLnBrk="1" latinLnBrk="0" hangingPunct="1">
              <a:lnSpc>
                <a:spcPct val="90000"/>
              </a:lnSpc>
              <a:spcBef>
                <a:spcPct val="0"/>
              </a:spcBef>
              <a:buNone/>
              <a:defRPr lang="en-US" sz="2799" b="0" kern="1200" dirty="0">
                <a:solidFill>
                  <a:schemeClr val="accent4"/>
                </a:solidFill>
                <a:latin typeface="+mn-lt"/>
                <a:ea typeface="+mj-ea"/>
                <a:cs typeface="+mj-cs"/>
              </a:defRPr>
            </a:lvl5pPr>
          </a:lstStyle>
          <a:p>
            <a:pPr lvl="0"/>
            <a:r>
              <a:rPr lang="en-US"/>
              <a:t>Click to edit Master text styles</a:t>
            </a:r>
          </a:p>
        </p:txBody>
      </p:sp>
    </p:spTree>
    <p:extLst>
      <p:ext uri="{BB962C8B-B14F-4D97-AF65-F5344CB8AC3E}">
        <p14:creationId xmlns:p14="http://schemas.microsoft.com/office/powerpoint/2010/main" val="270037409"/>
      </p:ext>
    </p:extLst>
  </p:cSld>
  <p:clrMapOvr>
    <a:masterClrMapping/>
  </p:clrMapOvr>
  <p:extLst>
    <p:ext uri="{DCECCB84-F9BA-43D5-87BE-67443E8EF086}">
      <p15:sldGuideLst xmlns:p15="http://schemas.microsoft.com/office/powerpoint/2012/main">
        <p15:guide id="1" orient="horz" pos="686">
          <p15:clr>
            <a:srgbClr val="FBAE40"/>
          </p15:clr>
        </p15:guide>
        <p15:guide id="2" pos="211">
          <p15:clr>
            <a:srgbClr val="FBAE40"/>
          </p15:clr>
        </p15:guide>
        <p15:guide id="3" pos="7468">
          <p15:clr>
            <a:srgbClr val="FBAE40"/>
          </p15:clr>
        </p15:guide>
        <p15:guide id="4" orient="horz" pos="91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09600" y="792480"/>
            <a:ext cx="9448800" cy="914400"/>
          </a:xfrm>
          <a:prstGeom prst="rect">
            <a:avLst/>
          </a:prstGeom>
          <a:noFill/>
          <a:ln>
            <a:noFill/>
          </a:ln>
        </p:spPr>
        <p:txBody>
          <a:bodyPr spcFirstLastPara="1" wrap="square" lIns="0" tIns="0" rIns="0" bIns="0" anchor="t" anchorCtr="0">
            <a:normAutofit/>
          </a:bodyPr>
          <a:lstStyle>
            <a:lvl1pPr lvl="0" algn="l" rtl="0">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4"/>
          <p:cNvSpPr txBox="1">
            <a:spLocks noGrp="1"/>
          </p:cNvSpPr>
          <p:nvPr>
            <p:ph type="body" idx="1"/>
          </p:nvPr>
        </p:nvSpPr>
        <p:spPr>
          <a:xfrm>
            <a:off x="609600" y="1946107"/>
            <a:ext cx="9448800" cy="3972000"/>
          </a:xfrm>
          <a:prstGeom prst="rect">
            <a:avLst/>
          </a:prstGeom>
          <a:noFill/>
          <a:ln>
            <a:noFill/>
          </a:ln>
        </p:spPr>
        <p:txBody>
          <a:bodyPr spcFirstLastPara="1" wrap="square" lIns="0" tIns="0" rIns="0" bIns="0" anchor="t" anchorCtr="0">
            <a:normAutofit/>
          </a:bodyPr>
          <a:lstStyle>
            <a:lvl1pPr marL="609585" lvl="0" indent="-440256" algn="l" rtl="0">
              <a:lnSpc>
                <a:spcPct val="100000"/>
              </a:lnSpc>
              <a:spcBef>
                <a:spcPts val="1200"/>
              </a:spcBef>
              <a:spcAft>
                <a:spcPts val="0"/>
              </a:spcAft>
              <a:buClr>
                <a:schemeClr val="dk1"/>
              </a:buClr>
              <a:buSzPts val="1600"/>
              <a:buFont typeface="Verizon NHG DS"/>
              <a:buAutoNum type="arabicPeriod"/>
              <a:defRPr sz="2133"/>
            </a:lvl1pPr>
            <a:lvl2pPr marL="1219170" lvl="1" indent="-457189" algn="l" rtl="0">
              <a:lnSpc>
                <a:spcPct val="100000"/>
              </a:lnSpc>
              <a:spcBef>
                <a:spcPts val="1600"/>
              </a:spcBef>
              <a:spcAft>
                <a:spcPts val="0"/>
              </a:spcAft>
              <a:buClr>
                <a:schemeClr val="dk1"/>
              </a:buClr>
              <a:buSzPts val="1800"/>
              <a:buChar char="○"/>
              <a:defRPr/>
            </a:lvl2pPr>
            <a:lvl3pPr marL="1828754" lvl="2" indent="-457189" algn="l" rtl="0">
              <a:lnSpc>
                <a:spcPct val="100000"/>
              </a:lnSpc>
              <a:spcBef>
                <a:spcPts val="1600"/>
              </a:spcBef>
              <a:spcAft>
                <a:spcPts val="0"/>
              </a:spcAft>
              <a:buClr>
                <a:schemeClr val="dk1"/>
              </a:buClr>
              <a:buSzPts val="1800"/>
              <a:buChar char="■"/>
              <a:defRPr/>
            </a:lvl3pPr>
            <a:lvl4pPr marL="2438339" lvl="3" indent="-457189" algn="l" rtl="0">
              <a:lnSpc>
                <a:spcPct val="100000"/>
              </a:lnSpc>
              <a:spcBef>
                <a:spcPts val="1600"/>
              </a:spcBef>
              <a:spcAft>
                <a:spcPts val="0"/>
              </a:spcAft>
              <a:buClr>
                <a:schemeClr val="dk1"/>
              </a:buClr>
              <a:buSzPts val="1800"/>
              <a:buChar char="●"/>
              <a:defRPr/>
            </a:lvl4pPr>
            <a:lvl5pPr marL="3047924" lvl="4" indent="-457189" algn="l" rtl="0">
              <a:lnSpc>
                <a:spcPct val="100000"/>
              </a:lnSpc>
              <a:spcBef>
                <a:spcPts val="1600"/>
              </a:spcBef>
              <a:spcAft>
                <a:spcPts val="0"/>
              </a:spcAft>
              <a:buClr>
                <a:schemeClr val="dk1"/>
              </a:buClr>
              <a:buSzPts val="1800"/>
              <a:buChar char="○"/>
              <a:defRPr/>
            </a:lvl5pPr>
            <a:lvl6pPr marL="3657509" lvl="5" indent="-457189" algn="l" rtl="0">
              <a:lnSpc>
                <a:spcPct val="100000"/>
              </a:lnSpc>
              <a:spcBef>
                <a:spcPts val="1600"/>
              </a:spcBef>
              <a:spcAft>
                <a:spcPts val="0"/>
              </a:spcAft>
              <a:buClr>
                <a:schemeClr val="dk1"/>
              </a:buClr>
              <a:buSzPts val="1800"/>
              <a:buChar char="■"/>
              <a:defRPr/>
            </a:lvl6pPr>
            <a:lvl7pPr marL="4267093" lvl="6" indent="-457189" algn="l" rtl="0">
              <a:lnSpc>
                <a:spcPct val="100000"/>
              </a:lnSpc>
              <a:spcBef>
                <a:spcPts val="1600"/>
              </a:spcBef>
              <a:spcAft>
                <a:spcPts val="0"/>
              </a:spcAft>
              <a:buClr>
                <a:schemeClr val="dk1"/>
              </a:buClr>
              <a:buSzPts val="1800"/>
              <a:buChar char="●"/>
              <a:defRPr/>
            </a:lvl7pPr>
            <a:lvl8pPr marL="4876678" lvl="7" indent="-457189" algn="l" rtl="0">
              <a:lnSpc>
                <a:spcPct val="100000"/>
              </a:lnSpc>
              <a:spcBef>
                <a:spcPts val="1600"/>
              </a:spcBef>
              <a:spcAft>
                <a:spcPts val="0"/>
              </a:spcAft>
              <a:buClr>
                <a:schemeClr val="dk1"/>
              </a:buClr>
              <a:buSzPts val="1800"/>
              <a:buChar char="○"/>
              <a:defRPr/>
            </a:lvl8pPr>
            <a:lvl9pPr marL="5486263" lvl="8" indent="-406390" algn="l" rtl="0">
              <a:lnSpc>
                <a:spcPct val="100000"/>
              </a:lnSpc>
              <a:spcBef>
                <a:spcPts val="1600"/>
              </a:spcBef>
              <a:spcAft>
                <a:spcPts val="1600"/>
              </a:spcAft>
              <a:buClr>
                <a:schemeClr val="dk1"/>
              </a:buClr>
              <a:buSzPts val="1200"/>
              <a:buChar char="■"/>
              <a:defRPr/>
            </a:lvl9pPr>
          </a:lstStyle>
          <a:p>
            <a:endParaRPr/>
          </a:p>
        </p:txBody>
      </p:sp>
      <p:sp>
        <p:nvSpPr>
          <p:cNvPr id="56" name="Google Shape;56;p14"/>
          <p:cNvSpPr txBox="1">
            <a:spLocks noGrp="1"/>
          </p:cNvSpPr>
          <p:nvPr>
            <p:ph type="sldNum" idx="12"/>
          </p:nvPr>
        </p:nvSpPr>
        <p:spPr>
          <a:xfrm>
            <a:off x="11277600" y="6266688"/>
            <a:ext cx="304800" cy="304800"/>
          </a:xfrm>
          <a:prstGeom prst="rect">
            <a:avLst/>
          </a:prstGeom>
          <a:noFill/>
          <a:ln>
            <a:noFill/>
          </a:ln>
        </p:spPr>
        <p:txBody>
          <a:bodyPr spcFirstLastPara="1" wrap="square" lIns="0" tIns="0" rIns="0" bIns="0" anchor="b" anchorCtr="0">
            <a:normAutofit/>
          </a:bodyPr>
          <a:lstStyle>
            <a:lvl1pPr marL="0" lvl="0" indent="0" algn="r" rtl="0">
              <a:spcBef>
                <a:spcPts val="0"/>
              </a:spcBef>
              <a:buNone/>
              <a:defRPr sz="933" b="1">
                <a:solidFill>
                  <a:schemeClr val="dk1"/>
                </a:solidFill>
                <a:latin typeface="Verizon NHG DS"/>
                <a:ea typeface="Verizon NHG DS"/>
                <a:cs typeface="Verizon NHG DS"/>
                <a:sym typeface="Verizon NHG DS"/>
              </a:defRPr>
            </a:lvl1pPr>
            <a:lvl2pPr marL="0" lvl="1" indent="0" algn="r" rtl="0">
              <a:spcBef>
                <a:spcPts val="0"/>
              </a:spcBef>
              <a:buNone/>
              <a:defRPr sz="933" b="1">
                <a:solidFill>
                  <a:schemeClr val="dk1"/>
                </a:solidFill>
                <a:latin typeface="Verizon NHG DS"/>
                <a:ea typeface="Verizon NHG DS"/>
                <a:cs typeface="Verizon NHG DS"/>
                <a:sym typeface="Verizon NHG DS"/>
              </a:defRPr>
            </a:lvl2pPr>
            <a:lvl3pPr marL="0" lvl="2" indent="0" algn="r" rtl="0">
              <a:spcBef>
                <a:spcPts val="0"/>
              </a:spcBef>
              <a:buNone/>
              <a:defRPr sz="933" b="1">
                <a:solidFill>
                  <a:schemeClr val="dk1"/>
                </a:solidFill>
                <a:latin typeface="Verizon NHG DS"/>
                <a:ea typeface="Verizon NHG DS"/>
                <a:cs typeface="Verizon NHG DS"/>
                <a:sym typeface="Verizon NHG DS"/>
              </a:defRPr>
            </a:lvl3pPr>
            <a:lvl4pPr marL="0" lvl="3" indent="0" algn="r" rtl="0">
              <a:spcBef>
                <a:spcPts val="0"/>
              </a:spcBef>
              <a:buNone/>
              <a:defRPr sz="933" b="1">
                <a:solidFill>
                  <a:schemeClr val="dk1"/>
                </a:solidFill>
                <a:latin typeface="Verizon NHG DS"/>
                <a:ea typeface="Verizon NHG DS"/>
                <a:cs typeface="Verizon NHG DS"/>
                <a:sym typeface="Verizon NHG DS"/>
              </a:defRPr>
            </a:lvl4pPr>
            <a:lvl5pPr marL="0" lvl="4" indent="0" algn="r" rtl="0">
              <a:spcBef>
                <a:spcPts val="0"/>
              </a:spcBef>
              <a:buNone/>
              <a:defRPr sz="933" b="1">
                <a:solidFill>
                  <a:schemeClr val="dk1"/>
                </a:solidFill>
                <a:latin typeface="Verizon NHG DS"/>
                <a:ea typeface="Verizon NHG DS"/>
                <a:cs typeface="Verizon NHG DS"/>
                <a:sym typeface="Verizon NHG DS"/>
              </a:defRPr>
            </a:lvl5pPr>
            <a:lvl6pPr marL="0" lvl="5" indent="0" algn="r" rtl="0">
              <a:spcBef>
                <a:spcPts val="0"/>
              </a:spcBef>
              <a:buNone/>
              <a:defRPr sz="933" b="1">
                <a:solidFill>
                  <a:schemeClr val="dk1"/>
                </a:solidFill>
                <a:latin typeface="Verizon NHG DS"/>
                <a:ea typeface="Verizon NHG DS"/>
                <a:cs typeface="Verizon NHG DS"/>
                <a:sym typeface="Verizon NHG DS"/>
              </a:defRPr>
            </a:lvl6pPr>
            <a:lvl7pPr marL="0" lvl="6" indent="0" algn="r" rtl="0">
              <a:spcBef>
                <a:spcPts val="0"/>
              </a:spcBef>
              <a:buNone/>
              <a:defRPr sz="933" b="1">
                <a:solidFill>
                  <a:schemeClr val="dk1"/>
                </a:solidFill>
                <a:latin typeface="Verizon NHG DS"/>
                <a:ea typeface="Verizon NHG DS"/>
                <a:cs typeface="Verizon NHG DS"/>
                <a:sym typeface="Verizon NHG DS"/>
              </a:defRPr>
            </a:lvl7pPr>
            <a:lvl8pPr marL="0" lvl="7" indent="0" algn="r" rtl="0">
              <a:spcBef>
                <a:spcPts val="0"/>
              </a:spcBef>
              <a:buNone/>
              <a:defRPr sz="933" b="1">
                <a:solidFill>
                  <a:schemeClr val="dk1"/>
                </a:solidFill>
                <a:latin typeface="Verizon NHG DS"/>
                <a:ea typeface="Verizon NHG DS"/>
                <a:cs typeface="Verizon NHG DS"/>
                <a:sym typeface="Verizon NHG DS"/>
              </a:defRPr>
            </a:lvl8pPr>
            <a:lvl9pPr marL="0" lvl="8" indent="0" algn="r" rtl="0">
              <a:spcBef>
                <a:spcPts val="0"/>
              </a:spcBef>
              <a:buNone/>
              <a:defRPr sz="933" b="1">
                <a:solidFill>
                  <a:schemeClr val="dk1"/>
                </a:solidFill>
                <a:latin typeface="Verizon NHG DS"/>
                <a:ea typeface="Verizon NHG DS"/>
                <a:cs typeface="Verizon NHG DS"/>
                <a:sym typeface="Verizon NHG DS"/>
              </a:defRPr>
            </a:lvl9pPr>
          </a:lstStyle>
          <a:p>
            <a:fld id="{00000000-1234-1234-1234-123412341234}" type="slidenum">
              <a:rPr lang="en" smtClean="0"/>
              <a:pPr/>
              <a:t>‹#›</a:t>
            </a:fld>
            <a:endParaRPr lang="en"/>
          </a:p>
        </p:txBody>
      </p:sp>
      <p:cxnSp>
        <p:nvCxnSpPr>
          <p:cNvPr id="57" name="Google Shape;57;p14"/>
          <p:cNvCxnSpPr/>
          <p:nvPr/>
        </p:nvCxnSpPr>
        <p:spPr>
          <a:xfrm>
            <a:off x="609600" y="609600"/>
            <a:ext cx="10972800" cy="0"/>
          </a:xfrm>
          <a:prstGeom prst="straightConnector1">
            <a:avLst/>
          </a:prstGeom>
          <a:noFill/>
          <a:ln w="4762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60319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2" y="1943099"/>
            <a:ext cx="10928348" cy="1447801"/>
          </a:xfrm>
        </p:spPr>
        <p:txBody>
          <a:bodyPr lIns="0" tIns="0" rIns="0" bIns="0" anchor="t">
            <a:noAutofit/>
          </a:bodyPr>
          <a:lstStyle>
            <a:lvl1pPr>
              <a:defRPr sz="138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stStyle>
          <a:p>
            <a:r>
              <a:rPr lang="en-US"/>
              <a:t>##</a:t>
            </a:r>
          </a:p>
        </p:txBody>
      </p:sp>
      <p:sp>
        <p:nvSpPr>
          <p:cNvPr id="3" name="Text Placeholder 2">
            <a:extLst>
              <a:ext uri="{FF2B5EF4-FFF2-40B4-BE49-F238E27FC236}">
                <a16:creationId xmlns:a16="http://schemas.microsoft.com/office/drawing/2014/main" id="{CA3FD5B7-22A8-C34C-A750-33FFC8D2C346}"/>
              </a:ext>
            </a:extLst>
          </p:cNvPr>
          <p:cNvSpPr>
            <a:spLocks noGrp="1"/>
          </p:cNvSpPr>
          <p:nvPr>
            <p:ph type="body" idx="1" hasCustomPrompt="1"/>
          </p:nvPr>
        </p:nvSpPr>
        <p:spPr>
          <a:xfrm>
            <a:off x="419102" y="3476791"/>
            <a:ext cx="10928348" cy="1500187"/>
          </a:xfrm>
        </p:spPr>
        <p:txBody>
          <a:bodyPr lIns="0" tIns="0" rIns="0" bIns="0">
            <a:normAutofit/>
          </a:bodyPr>
          <a:lstStyle>
            <a:lvl1pPr marL="0" indent="0">
              <a:buNone/>
              <a:defRPr sz="48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TITLE</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2" y="6362700"/>
            <a:ext cx="3666873"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9" name="Google Shape;61;p15">
            <a:extLst>
              <a:ext uri="{FF2B5EF4-FFF2-40B4-BE49-F238E27FC236}">
                <a16:creationId xmlns:a16="http://schemas.microsoft.com/office/drawing/2014/main" id="{C212A1C8-6E15-A045-977E-093E502A3A6D}"/>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1" name="Google Shape;135;p29">
            <a:extLst>
              <a:ext uri="{FF2B5EF4-FFF2-40B4-BE49-F238E27FC236}">
                <a16:creationId xmlns:a16="http://schemas.microsoft.com/office/drawing/2014/main" id="{CD79FA05-7672-6E46-B67A-81C2718A4187}"/>
              </a:ext>
            </a:extLst>
          </p:cNvPr>
          <p:cNvSpPr txBox="1"/>
          <p:nvPr userDrawn="1"/>
        </p:nvSpPr>
        <p:spPr>
          <a:xfrm>
            <a:off x="-1" y="7487930"/>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Helvetica Neue" panose="02000503000000020004" pitchFamily="2" charset="0"/>
                <a:sym typeface="Helvetica Neue"/>
              </a:rPr>
              <a:t>When numbering sections, numerals should have at least two places. E.g., “01” rather than simply “1"</a:t>
            </a:r>
            <a:endParaRPr sz="1200" b="0" i="0" u="none" strike="noStrike" cap="none">
              <a:solidFill>
                <a:schemeClr val="tx1"/>
              </a:solidFill>
              <a:latin typeface="Arial" panose="020B0604020202020204" pitchFamily="34" charset="0"/>
              <a:ea typeface="Helvetica Neue Light" panose="02000403000000020004" pitchFamily="2" charset="0"/>
              <a:cs typeface="Helvetica Neue" panose="02000503000000020004" pitchFamily="2" charset="0"/>
              <a:sym typeface="Helvetica Neue"/>
            </a:endParaRPr>
          </a:p>
        </p:txBody>
      </p:sp>
      <p:pic>
        <p:nvPicPr>
          <p:cNvPr id="13" name="Google Shape;131;p29">
            <a:extLst>
              <a:ext uri="{FF2B5EF4-FFF2-40B4-BE49-F238E27FC236}">
                <a16:creationId xmlns:a16="http://schemas.microsoft.com/office/drawing/2014/main" id="{7FF81CC7-7497-9841-A13A-CF899AF3CFE0}"/>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58264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py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p:txBody>
          <a:bodyPr lIns="0" tIns="0" rIns="0" bIns="0">
            <a:normAutofit/>
          </a:bodyPr>
          <a:lstStyle>
            <a:lvl1pPr>
              <a:defRPr sz="2800" b="1" i="0">
                <a:latin typeface="Arial Black" panose="020B0604020202020204" pitchFamily="34" charset="0"/>
                <a:cs typeface="Arial Black" panose="020B0604020202020204" pitchFamily="34" charset="0"/>
              </a:defRPr>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199"/>
            <a:ext cx="11353800" cy="4381499"/>
          </a:xfrm>
        </p:spPr>
        <p:txBody>
          <a:bodyPr lIns="0" tIns="0" rIns="0" bIns="0">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200" b="0" i="0">
                <a:latin typeface="Arial" panose="020B0604020202020204" pitchFamily="34" charset="0"/>
                <a:ea typeface="Helvetica Neue Light" panose="02000403000000020004" pitchFamily="2" charset="0"/>
                <a:cs typeface="Arial" panose="020B0604020202020204" pitchFamily="34" charset="0"/>
              </a:defRPr>
            </a:lvl4pPr>
            <a:lvl5pPr>
              <a:defRPr sz="1200" b="0" i="0">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12" name="Google Shape;61;p15">
            <a:extLst>
              <a:ext uri="{FF2B5EF4-FFF2-40B4-BE49-F238E27FC236}">
                <a16:creationId xmlns:a16="http://schemas.microsoft.com/office/drawing/2014/main" id="{E19D577F-26F4-7E45-B7F8-60688F647522}"/>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3" name="Google Shape;131;p29">
            <a:extLst>
              <a:ext uri="{FF2B5EF4-FFF2-40B4-BE49-F238E27FC236}">
                <a16:creationId xmlns:a16="http://schemas.microsoft.com/office/drawing/2014/main" id="{8478335E-1040-D545-9443-FD550AA08922}"/>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33413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p:txBody>
          <a:bodyPr lIns="0" tIns="0" rIns="0" bIns="0">
            <a:normAutofit/>
          </a:bodyPr>
          <a:lstStyle>
            <a:lvl1pPr>
              <a:defRPr sz="2800"/>
            </a:lvl1pPr>
          </a:lstStyle>
          <a:p>
            <a:endParaRPr lang="en-US"/>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8" name="Google Shape;61;p15">
            <a:extLst>
              <a:ext uri="{FF2B5EF4-FFF2-40B4-BE49-F238E27FC236}">
                <a16:creationId xmlns:a16="http://schemas.microsoft.com/office/drawing/2014/main" id="{D9DB8F09-1A3E-D24C-97E2-DAB9988D1DF0}"/>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2" name="Google Shape;131;p29">
            <a:extLst>
              <a:ext uri="{FF2B5EF4-FFF2-40B4-BE49-F238E27FC236}">
                <a16:creationId xmlns:a16="http://schemas.microsoft.com/office/drawing/2014/main" id="{E66248C5-863E-E244-AD3D-6883D3513871}"/>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35696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pic>
        <p:nvPicPr>
          <p:cNvPr id="5" name="Google Shape;61;p15">
            <a:extLst>
              <a:ext uri="{FF2B5EF4-FFF2-40B4-BE49-F238E27FC236}">
                <a16:creationId xmlns:a16="http://schemas.microsoft.com/office/drawing/2014/main" id="{C50062A9-988A-9E47-B3E6-F36C9C911A2C}"/>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spTree>
    <p:extLst>
      <p:ext uri="{BB962C8B-B14F-4D97-AF65-F5344CB8AC3E}">
        <p14:creationId xmlns:p14="http://schemas.microsoft.com/office/powerpoint/2010/main" val="2724242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um Image">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038ACC7-CDE9-5A4D-8C9F-4C8A3AA21DBE}"/>
              </a:ext>
            </a:extLst>
          </p:cNvPr>
          <p:cNvSpPr>
            <a:spLocks noGrp="1"/>
          </p:cNvSpPr>
          <p:nvPr>
            <p:ph idx="10"/>
          </p:nvPr>
        </p:nvSpPr>
        <p:spPr>
          <a:xfrm>
            <a:off x="6134100" y="1"/>
            <a:ext cx="6057900" cy="6842616"/>
          </a:xfrm>
        </p:spPr>
        <p:txBody>
          <a:bodyPr/>
          <a:lstStyle>
            <a:lvl1pPr>
              <a:defRPr sz="3200" b="0" i="0">
                <a:latin typeface="Arial" panose="020B0604020202020204" pitchFamily="34" charset="0"/>
                <a:ea typeface="Helvetica Neue Light" panose="02000403000000020004" pitchFamily="2" charset="0"/>
                <a:cs typeface="Arial" panose="020B0604020202020204" pitchFamily="34" charset="0"/>
              </a:defRPr>
            </a:lvl1pPr>
            <a:lvl2pPr>
              <a:defRPr sz="2800" b="0" i="0">
                <a:latin typeface="Arial" panose="020B0604020202020204" pitchFamily="34" charset="0"/>
                <a:ea typeface="Helvetica Neue Light" panose="02000403000000020004" pitchFamily="2" charset="0"/>
                <a:cs typeface="Arial" panose="020B0604020202020204" pitchFamily="34" charset="0"/>
              </a:defRPr>
            </a:lvl2pPr>
            <a:lvl3pPr>
              <a:defRPr sz="2400" b="0" i="0">
                <a:latin typeface="Arial" panose="020B0604020202020204" pitchFamily="34" charset="0"/>
                <a:ea typeface="Helvetica Neue Light" panose="02000403000000020004" pitchFamily="2" charset="0"/>
                <a:cs typeface="Arial" panose="020B0604020202020204" pitchFamily="34" charset="0"/>
              </a:defRPr>
            </a:lvl3pPr>
            <a:lvl4pPr>
              <a:defRPr sz="2000" b="0" i="0">
                <a:latin typeface="Arial" panose="020B0604020202020204" pitchFamily="34" charset="0"/>
                <a:ea typeface="Helvetica Neue Light" panose="02000403000000020004" pitchFamily="2" charset="0"/>
                <a:cs typeface="Arial" panose="020B0604020202020204" pitchFamily="34" charset="0"/>
              </a:defRPr>
            </a:lvl4pPr>
            <a:lvl5pPr>
              <a:defRPr sz="2000" b="0" i="0">
                <a:latin typeface="Arial" panose="020B0604020202020204" pitchFamily="34" charset="0"/>
                <a:ea typeface="Helvetica Neue Light" panose="02000403000000020004"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a:xfrm>
            <a:off x="419100" y="502784"/>
            <a:ext cx="4876800" cy="1402216"/>
          </a:xfrm>
        </p:spPr>
        <p:txBody>
          <a:bodyPr lIns="0" tIns="0" rIns="0" bIns="0">
            <a:normAutofit/>
          </a:bodyPr>
          <a:lstStyle>
            <a:lvl1pPr>
              <a:defRPr sz="2800"/>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200"/>
            <a:ext cx="4876800" cy="4391210"/>
          </a:xfrm>
        </p:spPr>
        <p:txBody>
          <a:bodyPr lIns="0" tIns="0" rIns="0" bIns="0">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200" b="0" i="0">
                <a:latin typeface="Arial" panose="020B0604020202020204" pitchFamily="34" charset="0"/>
                <a:ea typeface="Helvetica Neue Light" panose="02000403000000020004" pitchFamily="2" charset="0"/>
                <a:cs typeface="Arial" panose="020B0604020202020204" pitchFamily="34" charset="0"/>
              </a:defRPr>
            </a:lvl4pPr>
            <a:lvl5pPr>
              <a:defRPr sz="1200" b="0" i="0">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3" name="Google Shape;135;p29">
            <a:extLst>
              <a:ext uri="{FF2B5EF4-FFF2-40B4-BE49-F238E27FC236}">
                <a16:creationId xmlns:a16="http://schemas.microsoft.com/office/drawing/2014/main" id="{3CCA303A-0897-4E4D-8DAA-5259DB3F568A}"/>
              </a:ext>
            </a:extLst>
          </p:cNvPr>
          <p:cNvSpPr txBox="1"/>
          <p:nvPr userDrawn="1"/>
        </p:nvSpPr>
        <p:spPr>
          <a:xfrm>
            <a:off x="-1" y="74838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Please make sure that page numbers, graphic patterns, legal, and the logo bug are all visible over images.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4" name="Google Shape;61;p15">
            <a:extLst>
              <a:ext uri="{FF2B5EF4-FFF2-40B4-BE49-F238E27FC236}">
                <a16:creationId xmlns:a16="http://schemas.microsoft.com/office/drawing/2014/main" id="{C310EF45-0C75-C94C-BAF7-4F13C37E434F}"/>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5" name="Google Shape;131;p29">
            <a:extLst>
              <a:ext uri="{FF2B5EF4-FFF2-40B4-BE49-F238E27FC236}">
                <a16:creationId xmlns:a16="http://schemas.microsoft.com/office/drawing/2014/main" id="{10D5F239-274C-3A42-A30B-DA9E3B515CE7}"/>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46699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038ACC7-CDE9-5A4D-8C9F-4C8A3AA21DBE}"/>
              </a:ext>
            </a:extLst>
          </p:cNvPr>
          <p:cNvSpPr>
            <a:spLocks noGrp="1"/>
          </p:cNvSpPr>
          <p:nvPr>
            <p:ph idx="10"/>
          </p:nvPr>
        </p:nvSpPr>
        <p:spPr>
          <a:xfrm>
            <a:off x="4381500" y="1"/>
            <a:ext cx="7810500" cy="6842616"/>
          </a:xfrm>
        </p:spPr>
        <p:txBody>
          <a:bodyPr>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100" b="0" i="0">
                <a:latin typeface="Arial" panose="020B0604020202020204" pitchFamily="34" charset="0"/>
                <a:ea typeface="Helvetica Neue Light" panose="02000403000000020004" pitchFamily="2" charset="0"/>
                <a:cs typeface="Arial" panose="020B0604020202020204" pitchFamily="34" charset="0"/>
              </a:defRPr>
            </a:lvl4pPr>
            <a:lvl5pPr>
              <a:defRPr sz="1100" b="0" i="0">
                <a:latin typeface="Arial" panose="020B0604020202020204" pitchFamily="34" charset="0"/>
                <a:ea typeface="Helvetica Neue Light" panose="02000403000000020004"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a:xfrm>
            <a:off x="419100" y="502785"/>
            <a:ext cx="3390900" cy="1402215"/>
          </a:xfrm>
        </p:spPr>
        <p:txBody>
          <a:bodyPr lIns="0" tIns="0" rIns="0" bIns="0">
            <a:normAutofit/>
          </a:bodyPr>
          <a:lstStyle>
            <a:lvl1pPr>
              <a:defRPr sz="2800"/>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200"/>
            <a:ext cx="3390900" cy="4381500"/>
          </a:xfrm>
        </p:spPr>
        <p:txBody>
          <a:bodyPr lIns="0" tIns="0" rIns="0" bIns="0">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200" b="0" i="0">
                <a:latin typeface="Arial" panose="020B0604020202020204" pitchFamily="34" charset="0"/>
                <a:ea typeface="Helvetica Neue Light" panose="02000403000000020004" pitchFamily="2" charset="0"/>
                <a:cs typeface="Arial" panose="020B0604020202020204" pitchFamily="34" charset="0"/>
              </a:defRPr>
            </a:lvl4pPr>
            <a:lvl5pPr>
              <a:defRPr sz="1200" b="0" i="0">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3" name="Google Shape;135;p29">
            <a:extLst>
              <a:ext uri="{FF2B5EF4-FFF2-40B4-BE49-F238E27FC236}">
                <a16:creationId xmlns:a16="http://schemas.microsoft.com/office/drawing/2014/main" id="{402686C8-D270-CC41-87D4-A220C3B4FAC2}"/>
              </a:ext>
            </a:extLst>
          </p:cNvPr>
          <p:cNvSpPr txBox="1"/>
          <p:nvPr userDrawn="1"/>
        </p:nvSpPr>
        <p:spPr>
          <a:xfrm>
            <a:off x="-1" y="74838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Please make sure that page numbers, graphic patterns, legal, and the logo bug are all visible over images.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4" name="Google Shape;61;p15">
            <a:extLst>
              <a:ext uri="{FF2B5EF4-FFF2-40B4-BE49-F238E27FC236}">
                <a16:creationId xmlns:a16="http://schemas.microsoft.com/office/drawing/2014/main" id="{A02C1BA6-8F26-8044-9EE8-77EBD2DCB1BC}"/>
              </a:ext>
            </a:extLst>
          </p:cNvPr>
          <p:cNvPicPr preferRelativeResize="0">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04056" y="6367040"/>
            <a:ext cx="365760" cy="365760"/>
          </a:xfrm>
          <a:prstGeom prst="rect">
            <a:avLst/>
          </a:prstGeom>
          <a:noFill/>
          <a:ln>
            <a:noFill/>
          </a:ln>
        </p:spPr>
      </p:pic>
      <p:pic>
        <p:nvPicPr>
          <p:cNvPr id="15" name="Google Shape;131;p29">
            <a:extLst>
              <a:ext uri="{FF2B5EF4-FFF2-40B4-BE49-F238E27FC236}">
                <a16:creationId xmlns:a16="http://schemas.microsoft.com/office/drawing/2014/main" id="{0F02FDE9-AB3A-4040-B01E-2925DC7470E0}"/>
              </a:ext>
            </a:extLst>
          </p:cNvPr>
          <p:cNvPicPr preferRelativeResize="0"/>
          <p:nvPr userDrawn="1"/>
        </p:nvPicPr>
        <p:blipFill rotWithShape="1">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173747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Bleed Image">
    <p:bg>
      <p:bgPr>
        <a:solidFill>
          <a:schemeClr val="bg2"/>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038ACC7-CDE9-5A4D-8C9F-4C8A3AA21DBE}"/>
              </a:ext>
            </a:extLst>
          </p:cNvPr>
          <p:cNvSpPr>
            <a:spLocks noGrp="1"/>
          </p:cNvSpPr>
          <p:nvPr>
            <p:ph idx="10"/>
          </p:nvPr>
        </p:nvSpPr>
        <p:spPr>
          <a:xfrm>
            <a:off x="-1" y="1"/>
            <a:ext cx="12192001" cy="6842616"/>
          </a:xfrm>
        </p:spPr>
        <p:txBody>
          <a:bodyPr>
            <a:normAutofit/>
          </a:bodyPr>
          <a:lstStyle>
            <a:lvl1pPr>
              <a:defRPr sz="1600" b="0" i="0">
                <a:latin typeface="Arial" panose="020B0604020202020204" pitchFamily="34" charset="0"/>
                <a:ea typeface="Helvetica Neue Light" panose="02000403000000020004" pitchFamily="2" charset="0"/>
                <a:cs typeface="Arial" panose="020B0604020202020204" pitchFamily="34" charset="0"/>
              </a:defRPr>
            </a:lvl1pPr>
            <a:lvl2pPr>
              <a:defRPr sz="1400" b="0" i="0">
                <a:latin typeface="Arial" panose="020B0604020202020204" pitchFamily="34" charset="0"/>
                <a:ea typeface="Helvetica Neue Light" panose="02000403000000020004" pitchFamily="2" charset="0"/>
                <a:cs typeface="Arial" panose="020B0604020202020204" pitchFamily="34" charset="0"/>
              </a:defRPr>
            </a:lvl2pPr>
            <a:lvl3pPr>
              <a:defRPr sz="1200" b="0" i="0">
                <a:latin typeface="Arial" panose="020B0604020202020204" pitchFamily="34" charset="0"/>
                <a:ea typeface="Helvetica Neue Light" panose="02000403000000020004" pitchFamily="2" charset="0"/>
                <a:cs typeface="Arial" panose="020B0604020202020204" pitchFamily="34" charset="0"/>
              </a:defRPr>
            </a:lvl3pPr>
            <a:lvl4pPr>
              <a:defRPr sz="1100" b="0" i="0">
                <a:latin typeface="Arial" panose="020B0604020202020204" pitchFamily="34" charset="0"/>
                <a:ea typeface="Helvetica Neue Light" panose="02000403000000020004" pitchFamily="2" charset="0"/>
                <a:cs typeface="Arial" panose="020B0604020202020204" pitchFamily="34" charset="0"/>
              </a:defRPr>
            </a:lvl4pPr>
            <a:lvl5pPr>
              <a:defRPr sz="1100" b="0" i="0">
                <a:latin typeface="Arial" panose="020B0604020202020204" pitchFamily="34" charset="0"/>
                <a:ea typeface="Helvetica Neue Light" panose="02000403000000020004"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24A2869-8B17-B544-9CFF-DC5C2F7D3570}"/>
              </a:ext>
            </a:extLst>
          </p:cNvPr>
          <p:cNvSpPr>
            <a:spLocks noGrp="1"/>
          </p:cNvSpPr>
          <p:nvPr>
            <p:ph type="title"/>
          </p:nvPr>
        </p:nvSpPr>
        <p:spPr>
          <a:xfrm>
            <a:off x="419100" y="502785"/>
            <a:ext cx="4876800" cy="1402215"/>
          </a:xfrm>
        </p:spPr>
        <p:txBody>
          <a:bodyPr lIns="0" tIns="0" rIns="0" bIns="0">
            <a:normAutofit/>
          </a:bodyPr>
          <a:lstStyle>
            <a:lvl1pPr>
              <a:defRPr sz="2800">
                <a:solidFill>
                  <a:schemeClr val="bg1"/>
                </a:solidFill>
              </a:defRPr>
            </a:lvl1pPr>
          </a:lstStyle>
          <a:p>
            <a:endParaRPr lang="en-US"/>
          </a:p>
        </p:txBody>
      </p:sp>
      <p:sp>
        <p:nvSpPr>
          <p:cNvPr id="3" name="Content Placeholder 2">
            <a:extLst>
              <a:ext uri="{FF2B5EF4-FFF2-40B4-BE49-F238E27FC236}">
                <a16:creationId xmlns:a16="http://schemas.microsoft.com/office/drawing/2014/main" id="{9DE44935-B3BD-8E40-9960-885DD9804D65}"/>
              </a:ext>
            </a:extLst>
          </p:cNvPr>
          <p:cNvSpPr>
            <a:spLocks noGrp="1"/>
          </p:cNvSpPr>
          <p:nvPr>
            <p:ph idx="1"/>
          </p:nvPr>
        </p:nvSpPr>
        <p:spPr>
          <a:xfrm>
            <a:off x="419100" y="1981200"/>
            <a:ext cx="4876800" cy="4381500"/>
          </a:xfrm>
        </p:spPr>
        <p:txBody>
          <a:bodyPr lIns="0" tIns="0" rIns="0" bIns="0">
            <a:normAutofit/>
          </a:bodyPr>
          <a:lstStyle>
            <a:lvl1pPr>
              <a:defRPr sz="16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1pPr>
            <a:lvl2pPr>
              <a:defRPr sz="14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2pPr>
            <a:lvl3pPr>
              <a:defRPr sz="12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3pPr>
            <a:lvl4pPr>
              <a:defRPr sz="12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4pPr>
            <a:lvl5pPr>
              <a:defRPr sz="1200" b="0" i="0">
                <a:solidFill>
                  <a:schemeClr val="bg1"/>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Google Shape;135;p29">
            <a:extLst>
              <a:ext uri="{FF2B5EF4-FFF2-40B4-BE49-F238E27FC236}">
                <a16:creationId xmlns:a16="http://schemas.microsoft.com/office/drawing/2014/main" id="{04241297-F1AB-A540-980A-2B7280A3C3EA}"/>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chemeClr val="tx1"/>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chemeClr val="tx1"/>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BB0E404F-A1D2-9545-8298-188175AE6166}"/>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3" name="Google Shape;135;p29">
            <a:extLst>
              <a:ext uri="{FF2B5EF4-FFF2-40B4-BE49-F238E27FC236}">
                <a16:creationId xmlns:a16="http://schemas.microsoft.com/office/drawing/2014/main" id="{402686C8-D270-CC41-87D4-A220C3B4FAC2}"/>
              </a:ext>
            </a:extLst>
          </p:cNvPr>
          <p:cNvSpPr txBox="1"/>
          <p:nvPr userDrawn="1"/>
        </p:nvSpPr>
        <p:spPr>
          <a:xfrm>
            <a:off x="-1" y="74838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Please make sure that page numbers, graphic patterns, legal, and the logo bug are all visible over images.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5" name="Google Shape;246;p40">
            <a:extLst>
              <a:ext uri="{FF2B5EF4-FFF2-40B4-BE49-F238E27FC236}">
                <a16:creationId xmlns:a16="http://schemas.microsoft.com/office/drawing/2014/main" id="{3ACC2C59-E23A-B541-BE94-2A89478F471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6" name="Google Shape;131;p29">
            <a:extLst>
              <a:ext uri="{FF2B5EF4-FFF2-40B4-BE49-F238E27FC236}">
                <a16:creationId xmlns:a16="http://schemas.microsoft.com/office/drawing/2014/main" id="{2012730B-248A-AF4E-8BC6-9F6D785B39C1}"/>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Tree>
    <p:extLst>
      <p:ext uri="{BB962C8B-B14F-4D97-AF65-F5344CB8AC3E}">
        <p14:creationId xmlns:p14="http://schemas.microsoft.com/office/powerpoint/2010/main" val="39578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ey Statement Image">
    <p:bg>
      <p:bgPr>
        <a:solidFill>
          <a:schemeClr val="bg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827E1D-223C-C347-B356-D32B75A405DE}"/>
              </a:ext>
            </a:extLst>
          </p:cNvPr>
          <p:cNvSpPr>
            <a:spLocks noGrp="1"/>
          </p:cNvSpPr>
          <p:nvPr>
            <p:ph type="pic" sz="quarter" idx="10"/>
          </p:nvPr>
        </p:nvSpPr>
        <p:spPr>
          <a:xfrm>
            <a:off x="0" y="0"/>
            <a:ext cx="12192000" cy="6858000"/>
          </a:xfrm>
        </p:spPr>
        <p:txBody>
          <a:bodyPr/>
          <a:lstStyle>
            <a:lvl1pPr>
              <a:buNone/>
              <a:defRPr/>
            </a:lvl1pPr>
          </a:lstStyle>
          <a:p>
            <a:endParaRPr lang="en-US"/>
          </a:p>
        </p:txBody>
      </p:sp>
      <p:sp>
        <p:nvSpPr>
          <p:cNvPr id="2" name="Title 1">
            <a:extLst>
              <a:ext uri="{FF2B5EF4-FFF2-40B4-BE49-F238E27FC236}">
                <a16:creationId xmlns:a16="http://schemas.microsoft.com/office/drawing/2014/main" id="{700ED602-E314-A946-9574-9E4B113AC2CA}"/>
              </a:ext>
            </a:extLst>
          </p:cNvPr>
          <p:cNvSpPr>
            <a:spLocks noGrp="1"/>
          </p:cNvSpPr>
          <p:nvPr>
            <p:ph type="title" hasCustomPrompt="1"/>
          </p:nvPr>
        </p:nvSpPr>
        <p:spPr>
          <a:xfrm>
            <a:off x="419100" y="502785"/>
            <a:ext cx="11353800" cy="5859916"/>
          </a:xfrm>
        </p:spPr>
        <p:txBody>
          <a:bodyPr lIns="0" tIns="0" rIns="0" bIns="0" anchor="ctr">
            <a:noAutofit/>
          </a:bodyPr>
          <a:lstStyle>
            <a:lvl1pPr>
              <a:defRPr sz="5400">
                <a:solidFill>
                  <a:schemeClr val="bg1"/>
                </a:solidFill>
              </a:defRPr>
            </a:lvl1pPr>
          </a:lstStyle>
          <a:p>
            <a:r>
              <a:rPr lang="en-US"/>
              <a:t>KEY STATEMENT</a:t>
            </a:r>
            <a:br>
              <a:rPr lang="en-US"/>
            </a:br>
            <a:r>
              <a:rPr lang="en-US"/>
              <a:t>OVER IMAGE</a:t>
            </a:r>
          </a:p>
        </p:txBody>
      </p:sp>
      <p:sp>
        <p:nvSpPr>
          <p:cNvPr id="8" name="Google Shape;135;p29">
            <a:extLst>
              <a:ext uri="{FF2B5EF4-FFF2-40B4-BE49-F238E27FC236}">
                <a16:creationId xmlns:a16="http://schemas.microsoft.com/office/drawing/2014/main" id="{B5322F6A-B753-B345-B06B-30A15290EC5C}"/>
              </a:ext>
            </a:extLst>
          </p:cNvPr>
          <p:cNvSpPr txBox="1"/>
          <p:nvPr userDrawn="1"/>
        </p:nvSpPr>
        <p:spPr>
          <a:xfrm>
            <a:off x="419100" y="6362700"/>
            <a:ext cx="3666875" cy="479917"/>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 MOMENTUM WORLDWIDE 2021 IN CONFIDENCE. </a:t>
            </a:r>
            <a:b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br>
            <a:r>
              <a:rPr lang="en" sz="600" b="0" i="0" u="none" strike="noStrike" cap="none">
                <a:solidFill>
                  <a:srgbClr val="FFFFFF"/>
                </a:solidFill>
                <a:latin typeface="Arial" panose="020B0604020202020204" pitchFamily="34" charset="0"/>
                <a:ea typeface="Helvetica Neue"/>
                <a:cs typeface="Arial" panose="020B0604020202020204" pitchFamily="34" charset="0"/>
                <a:sym typeface="Helvetica Neue"/>
              </a:rPr>
              <a:t>THIS DOCUMENT MAY NOT BE DISTRIBUTED OR COPIED WITHOUT PRIOR CONSENT.</a:t>
            </a:r>
            <a:endParaRPr sz="600" b="0" i="0" u="none" strike="noStrike" cap="none">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10" name="Slide Number Placeholder 5">
            <a:extLst>
              <a:ext uri="{FF2B5EF4-FFF2-40B4-BE49-F238E27FC236}">
                <a16:creationId xmlns:a16="http://schemas.microsoft.com/office/drawing/2014/main" id="{FEEEEEC9-5554-964E-A3DA-B9C1880B7DA8}"/>
              </a:ext>
            </a:extLst>
          </p:cNvPr>
          <p:cNvSpPr>
            <a:spLocks noGrp="1"/>
          </p:cNvSpPr>
          <p:nvPr>
            <p:ph type="sldNum" sz="quarter" idx="4"/>
          </p:nvPr>
        </p:nvSpPr>
        <p:spPr>
          <a:xfrm>
            <a:off x="9255910" y="137659"/>
            <a:ext cx="2743200"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28A7D70B-BA5B-454D-9E9C-85AA311AB73C}" type="slidenum">
              <a:rPr lang="en-US" smtClean="0"/>
              <a:pPr/>
              <a:t>‹#›</a:t>
            </a:fld>
            <a:endParaRPr lang="en-US"/>
          </a:p>
        </p:txBody>
      </p:sp>
      <p:sp>
        <p:nvSpPr>
          <p:cNvPr id="11" name="Google Shape;135;p29">
            <a:extLst>
              <a:ext uri="{FF2B5EF4-FFF2-40B4-BE49-F238E27FC236}">
                <a16:creationId xmlns:a16="http://schemas.microsoft.com/office/drawing/2014/main" id="{13AF5523-C9E8-9D4F-A548-C407F8708D98}"/>
              </a:ext>
            </a:extLst>
          </p:cNvPr>
          <p:cNvSpPr txBox="1"/>
          <p:nvPr userDrawn="1"/>
        </p:nvSpPr>
        <p:spPr>
          <a:xfrm>
            <a:off x="-1" y="74838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Please make sure that page numbers, graphic patterns, legal, and the logo bug are all visible over images.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pic>
        <p:nvPicPr>
          <p:cNvPr id="14" name="Google Shape;246;p40">
            <a:extLst>
              <a:ext uri="{FF2B5EF4-FFF2-40B4-BE49-F238E27FC236}">
                <a16:creationId xmlns:a16="http://schemas.microsoft.com/office/drawing/2014/main" id="{26E1E9E5-73FE-B34D-B602-67BA32A6FD44}"/>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1606460" y="6355008"/>
            <a:ext cx="365760" cy="365760"/>
          </a:xfrm>
          <a:prstGeom prst="rect">
            <a:avLst/>
          </a:prstGeom>
          <a:noFill/>
          <a:ln>
            <a:noFill/>
          </a:ln>
        </p:spPr>
      </p:pic>
      <p:pic>
        <p:nvPicPr>
          <p:cNvPr id="15" name="Google Shape;131;p29">
            <a:extLst>
              <a:ext uri="{FF2B5EF4-FFF2-40B4-BE49-F238E27FC236}">
                <a16:creationId xmlns:a16="http://schemas.microsoft.com/office/drawing/2014/main" id="{925DFFA0-2E05-C74C-9D8E-058A96D6194D}"/>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19102" y="0"/>
            <a:ext cx="2971798" cy="289418"/>
          </a:xfrm>
          <a:prstGeom prst="rect">
            <a:avLst/>
          </a:prstGeom>
          <a:noFill/>
          <a:ln>
            <a:noFill/>
          </a:ln>
        </p:spPr>
      </p:pic>
      <p:sp>
        <p:nvSpPr>
          <p:cNvPr id="9" name="Rectangle 8">
            <a:extLst>
              <a:ext uri="{FF2B5EF4-FFF2-40B4-BE49-F238E27FC236}">
                <a16:creationId xmlns:a16="http://schemas.microsoft.com/office/drawing/2014/main" id="{6C045360-E5CB-9146-8F50-F39697FA9247}"/>
              </a:ext>
            </a:extLst>
          </p:cNvPr>
          <p:cNvSpPr/>
          <p:nvPr userDrawn="1"/>
        </p:nvSpPr>
        <p:spPr>
          <a:xfrm>
            <a:off x="-14918" y="7697782"/>
            <a:ext cx="12192000" cy="203133"/>
          </a:xfrm>
          <a:prstGeom prst="rect">
            <a:avLst/>
          </a:prstGeom>
        </p:spPr>
        <p:txBody>
          <a:bodyPr wrap="square" lIns="0" tIns="0" rIns="0" bIns="0">
            <a:spAutoFit/>
          </a:bodyPr>
          <a:lstStyle/>
          <a:p>
            <a:pPr>
              <a:lnSpc>
                <a:spcPct val="110000"/>
              </a:lnSpc>
            </a:pPr>
            <a:r>
              <a:rPr lang="en-US" sz="1200">
                <a:solidFill>
                  <a:srgbClr val="000000"/>
                </a:solidFill>
                <a:latin typeface="Arial" panose="020B0604020202020204" pitchFamily="34" charset="0"/>
                <a:cs typeface="Arial" panose="020B0604020202020204" pitchFamily="34" charset="0"/>
              </a:rPr>
              <a:t>Key statement slides make long presentations easier to follow, serving as visual breaks in your presentation.</a:t>
            </a:r>
          </a:p>
        </p:txBody>
      </p:sp>
    </p:spTree>
    <p:extLst>
      <p:ext uri="{BB962C8B-B14F-4D97-AF65-F5344CB8AC3E}">
        <p14:creationId xmlns:p14="http://schemas.microsoft.com/office/powerpoint/2010/main" val="132108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EE2858-06F6-E845-A5E6-D742407A3363}"/>
              </a:ext>
            </a:extLst>
          </p:cNvPr>
          <p:cNvSpPr>
            <a:spLocks noGrp="1"/>
          </p:cNvSpPr>
          <p:nvPr>
            <p:ph type="title"/>
          </p:nvPr>
        </p:nvSpPr>
        <p:spPr>
          <a:xfrm>
            <a:off x="419100" y="495301"/>
            <a:ext cx="11353800" cy="914399"/>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0BCFE26-3B7A-DF48-9126-B2DF9FEF74F0}"/>
              </a:ext>
            </a:extLst>
          </p:cNvPr>
          <p:cNvSpPr>
            <a:spLocks noGrp="1"/>
          </p:cNvSpPr>
          <p:nvPr>
            <p:ph type="body" idx="1"/>
          </p:nvPr>
        </p:nvSpPr>
        <p:spPr>
          <a:xfrm>
            <a:off x="419100" y="1485901"/>
            <a:ext cx="11353800" cy="487679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150FCF4-9159-0C44-AC0F-17B414A7E411}"/>
              </a:ext>
            </a:extLst>
          </p:cNvPr>
          <p:cNvSpPr>
            <a:spLocks noGrp="1"/>
          </p:cNvSpPr>
          <p:nvPr>
            <p:ph type="sldNum" sz="quarter" idx="4"/>
          </p:nvPr>
        </p:nvSpPr>
        <p:spPr>
          <a:xfrm>
            <a:off x="9323709" y="169743"/>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28A7D70B-BA5B-454D-9E9C-85AA311AB73C}" type="slidenum">
              <a:rPr lang="en-US" smtClean="0"/>
              <a:pPr/>
              <a:t>‹#›</a:t>
            </a:fld>
            <a:endParaRPr lang="en-US"/>
          </a:p>
        </p:txBody>
      </p:sp>
      <p:sp>
        <p:nvSpPr>
          <p:cNvPr id="9" name="Google Shape;135;p29">
            <a:extLst>
              <a:ext uri="{FF2B5EF4-FFF2-40B4-BE49-F238E27FC236}">
                <a16:creationId xmlns:a16="http://schemas.microsoft.com/office/drawing/2014/main" id="{9AE3BA6C-2E48-854D-A7F1-34357C9B19FE}"/>
              </a:ext>
            </a:extLst>
          </p:cNvPr>
          <p:cNvSpPr txBox="1"/>
          <p:nvPr userDrawn="1"/>
        </p:nvSpPr>
        <p:spPr>
          <a:xfrm>
            <a:off x="-1" y="7026614"/>
            <a:ext cx="12192001" cy="502596"/>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Under the ”View” menu, make sure that Guides are turned on in order to see the underlying grid structure.</a:t>
            </a:r>
          </a:p>
          <a:p>
            <a:pPr marL="0" marR="0" lvl="0" indent="0" algn="l" rtl="0">
              <a:lnSpc>
                <a:spcPct val="115000"/>
              </a:lnSpc>
              <a:spcBef>
                <a:spcPts val="0"/>
              </a:spcBef>
              <a:spcAft>
                <a:spcPts val="0"/>
              </a:spcAft>
              <a:buClr>
                <a:srgbClr val="000000"/>
              </a:buClr>
              <a:buSzPts val="500"/>
              <a:buFont typeface="Arial"/>
              <a:buNone/>
            </a:pPr>
            <a:r>
              <a:rPr lang="en"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rPr>
              <a:t>Use Arial throughout the deck. Headlines should be Arial Black and all caps. Body copy should be Arial Regular and sentence case, with Arial Black used for emphasis.</a:t>
            </a:r>
            <a:endParaRPr sz="1200" b="0" i="0" u="none" strike="noStrike" cap="none">
              <a:solidFill>
                <a:schemeClr val="tx1"/>
              </a:solidFill>
              <a:latin typeface="Arial" panose="020B0604020202020204" pitchFamily="34" charset="0"/>
              <a:ea typeface="Helvetica Neue Light" panose="02000403000000020004" pitchFamily="2" charset="0"/>
              <a:cs typeface="Arial" panose="020B0604020202020204" pitchFamily="34" charset="0"/>
              <a:sym typeface="Helvetica Neue"/>
            </a:endParaRPr>
          </a:p>
        </p:txBody>
      </p:sp>
      <p:sp>
        <p:nvSpPr>
          <p:cNvPr id="28" name="Google Shape;489;p54">
            <a:extLst>
              <a:ext uri="{FF2B5EF4-FFF2-40B4-BE49-F238E27FC236}">
                <a16:creationId xmlns:a16="http://schemas.microsoft.com/office/drawing/2014/main" id="{1D03B768-0A8A-E347-860E-AE53B8DA689A}"/>
              </a:ext>
            </a:extLst>
          </p:cNvPr>
          <p:cNvSpPr txBox="1"/>
          <p:nvPr userDrawn="1"/>
        </p:nvSpPr>
        <p:spPr>
          <a:xfrm>
            <a:off x="-1953717" y="178274"/>
            <a:ext cx="1801676" cy="887925"/>
          </a:xfrm>
          <a:prstGeom prst="rect">
            <a:avLst/>
          </a:prstGeom>
          <a:solidFill>
            <a:schemeClr val="accent1"/>
          </a:solidFill>
          <a:ln>
            <a:noFill/>
          </a:ln>
        </p:spPr>
        <p:txBody>
          <a:bodyPr spcFirstLastPara="1" wrap="square" lIns="121900" tIns="0" rIns="0" bIns="0" anchor="ctr" anchorCtr="0">
            <a:noAutofit/>
          </a:bodyPr>
          <a:lstStyle/>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a:rPr>
              <a:t> 185C</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RGB</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R236  G43  B57</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C1  M96  Y82  K0</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EC2B39</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29" name="Google Shape;500;p54">
            <a:extLst>
              <a:ext uri="{FF2B5EF4-FFF2-40B4-BE49-F238E27FC236}">
                <a16:creationId xmlns:a16="http://schemas.microsoft.com/office/drawing/2014/main" id="{D03DA737-EC28-374C-A53C-5DBC9B8984C9}"/>
              </a:ext>
            </a:extLst>
          </p:cNvPr>
          <p:cNvSpPr txBox="1"/>
          <p:nvPr userDrawn="1"/>
        </p:nvSpPr>
        <p:spPr>
          <a:xfrm>
            <a:off x="-1953717" y="2135166"/>
            <a:ext cx="1801676" cy="887925"/>
          </a:xfrm>
          <a:prstGeom prst="rect">
            <a:avLst/>
          </a:prstGeom>
          <a:solidFill>
            <a:schemeClr val="bg1"/>
          </a:solidFill>
          <a:ln>
            <a:solidFill>
              <a:schemeClr val="tx1"/>
            </a:solidFill>
          </a:ln>
        </p:spPr>
        <p:txBody>
          <a:bodyPr spcFirstLastPara="1" wrap="square" lIns="121900" tIns="0" rIns="0" bIns="0" anchor="ctr" anchorCtr="0">
            <a:noAutofit/>
          </a:bodyPr>
          <a:lstStyle/>
          <a:p>
            <a:pPr>
              <a:lnSpc>
                <a:spcPct val="90000"/>
              </a:lnSpc>
            </a:pPr>
            <a:r>
              <a:rPr lang="en" sz="900" b="1">
                <a:solidFill>
                  <a:srgbClr val="000000"/>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a:rPr>
              <a:t> White</a:t>
            </a:r>
            <a:endParaRPr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pPr>
            <a:r>
              <a:rPr lang="en" sz="900" b="1">
                <a:solidFill>
                  <a:srgbClr val="000000"/>
                </a:solidFill>
                <a:latin typeface="Arial Black" panose="020B0604020202020204" pitchFamily="34" charset="0"/>
                <a:ea typeface="Helvetica Neue" panose="02000503000000020004" pitchFamily="2" charset="0"/>
                <a:cs typeface="Helvetica Neue" panose="02000503000000020004" pitchFamily="2" charset="0"/>
                <a:sym typeface="Poppins Light"/>
              </a:rPr>
              <a:t>RGB</a:t>
            </a:r>
            <a:r>
              <a:rPr lang="en"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rPr>
              <a:t>   R255  G255  B255</a:t>
            </a:r>
            <a:endParaRPr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rgbClr val="000000"/>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rPr>
              <a:t>  C0  M0  Y0  K0</a:t>
            </a:r>
            <a:endParaRPr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dk1"/>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900">
                <a:latin typeface="Arial" panose="020B0604020202020204" pitchFamily="34" charset="0"/>
                <a:ea typeface="Helvetica Neue" panose="02000503000000020004" pitchFamily="2" charset="0"/>
                <a:cs typeface="Helvetica Neue" panose="02000503000000020004" pitchFamily="2" charset="0"/>
                <a:sym typeface="Poppins Light"/>
              </a:rPr>
              <a:t>  FFFFFF</a:t>
            </a:r>
            <a:endParaRPr sz="900">
              <a:solidFill>
                <a:srgbClr val="000000"/>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0" name="Google Shape;135;p29">
            <a:extLst>
              <a:ext uri="{FF2B5EF4-FFF2-40B4-BE49-F238E27FC236}">
                <a16:creationId xmlns:a16="http://schemas.microsoft.com/office/drawing/2014/main" id="{288544CC-0962-D24D-BD84-A4C75498EFCA}"/>
              </a:ext>
            </a:extLst>
          </p:cNvPr>
          <p:cNvSpPr txBox="1"/>
          <p:nvPr userDrawn="1"/>
        </p:nvSpPr>
        <p:spPr>
          <a:xfrm>
            <a:off x="-1797961" y="-53373"/>
            <a:ext cx="1645920" cy="231648"/>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0"/>
              </a:spcAft>
              <a:buClr>
                <a:srgbClr val="000000"/>
              </a:buClr>
              <a:buSzPts val="500"/>
              <a:buFont typeface="Arial"/>
              <a:buNone/>
            </a:pPr>
            <a:r>
              <a:rPr lang="en" sz="1050" b="1" u="none" strike="noStrike" cap="none">
                <a:solidFill>
                  <a:schemeClr val="tx1"/>
                </a:solidFill>
                <a:latin typeface="Arial Black" panose="020B0604020202020204" pitchFamily="34" charset="0"/>
                <a:ea typeface="Helvetica Neue" panose="02000503000000020004" pitchFamily="2" charset="0"/>
                <a:cs typeface="Helvetica Neue" panose="02000503000000020004" pitchFamily="2" charset="0"/>
                <a:sym typeface="Helvetica Neue"/>
              </a:rPr>
              <a:t>PRIMARY COLORS</a:t>
            </a:r>
            <a:endParaRPr sz="1050" b="1" u="none" strike="noStrike" cap="none">
              <a:solidFill>
                <a:schemeClr val="tx1"/>
              </a:solidFill>
              <a:latin typeface="Arial Black" panose="020B0604020202020204" pitchFamily="34" charset="0"/>
              <a:ea typeface="Helvetica Neue" panose="02000503000000020004" pitchFamily="2" charset="0"/>
              <a:cs typeface="Helvetica Neue" panose="02000503000000020004" pitchFamily="2" charset="0"/>
              <a:sym typeface="Helvetica Neue"/>
            </a:endParaRPr>
          </a:p>
        </p:txBody>
      </p:sp>
      <p:sp>
        <p:nvSpPr>
          <p:cNvPr id="31" name="Google Shape;493;p54">
            <a:extLst>
              <a:ext uri="{FF2B5EF4-FFF2-40B4-BE49-F238E27FC236}">
                <a16:creationId xmlns:a16="http://schemas.microsoft.com/office/drawing/2014/main" id="{62DF0BBB-7C65-5648-9CA5-56450B5EF2D6}"/>
              </a:ext>
            </a:extLst>
          </p:cNvPr>
          <p:cNvSpPr txBox="1"/>
          <p:nvPr userDrawn="1"/>
        </p:nvSpPr>
        <p:spPr>
          <a:xfrm>
            <a:off x="-1953717" y="1156720"/>
            <a:ext cx="1801676" cy="887925"/>
          </a:xfrm>
          <a:prstGeom prst="rect">
            <a:avLst/>
          </a:prstGeom>
          <a:solidFill>
            <a:schemeClr val="tx1"/>
          </a:solidFill>
          <a:ln>
            <a:noFill/>
          </a:ln>
        </p:spPr>
        <p:txBody>
          <a:bodyPr spcFirstLastPara="1" wrap="square" lIns="121900" tIns="0" rIns="0" bIns="0" anchor="ctr" anchorCtr="0">
            <a:noAutofit/>
          </a:bodyPr>
          <a:lstStyle/>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a:rPr>
              <a:t> Black 6 C</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R0  G0  B0</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C75  M68  Y67  K90</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pPr>
            <a:r>
              <a:rPr lang="en" sz="900" b="1">
                <a:solidFill>
                  <a:schemeClr val="lt1"/>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  000000</a:t>
            </a:r>
            <a:endParaRPr sz="9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2" name="Google Shape;135;p29">
            <a:extLst>
              <a:ext uri="{FF2B5EF4-FFF2-40B4-BE49-F238E27FC236}">
                <a16:creationId xmlns:a16="http://schemas.microsoft.com/office/drawing/2014/main" id="{47795A3A-A7CC-CF4C-AA0D-71CEC112C0AA}"/>
              </a:ext>
            </a:extLst>
          </p:cNvPr>
          <p:cNvSpPr txBox="1"/>
          <p:nvPr userDrawn="1"/>
        </p:nvSpPr>
        <p:spPr>
          <a:xfrm>
            <a:off x="12326377" y="-53373"/>
            <a:ext cx="1645920" cy="231648"/>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1050" b="1" u="none" strike="noStrike" cap="none">
                <a:solidFill>
                  <a:schemeClr val="tx1"/>
                </a:solidFill>
                <a:latin typeface="Arial Black" panose="020B0604020202020204" pitchFamily="34" charset="0"/>
                <a:ea typeface="Helvetica Neue" panose="02000503000000020004" pitchFamily="2" charset="0"/>
                <a:cs typeface="Helvetica Neue" panose="02000503000000020004" pitchFamily="2" charset="0"/>
                <a:sym typeface="Helvetica Neue"/>
              </a:rPr>
              <a:t>SECONDARY COLORS</a:t>
            </a:r>
            <a:endParaRPr sz="1050" b="1" u="none" strike="noStrike" cap="none">
              <a:solidFill>
                <a:schemeClr val="tx1"/>
              </a:solidFill>
              <a:latin typeface="Arial Black" panose="020B0604020202020204" pitchFamily="34" charset="0"/>
              <a:ea typeface="Helvetica Neue" panose="02000503000000020004" pitchFamily="2" charset="0"/>
              <a:cs typeface="Helvetica Neue" panose="02000503000000020004" pitchFamily="2" charset="0"/>
              <a:sym typeface="Helvetica Neue"/>
            </a:endParaRPr>
          </a:p>
        </p:txBody>
      </p:sp>
      <p:sp>
        <p:nvSpPr>
          <p:cNvPr id="33" name="Google Shape;521;p56">
            <a:extLst>
              <a:ext uri="{FF2B5EF4-FFF2-40B4-BE49-F238E27FC236}">
                <a16:creationId xmlns:a16="http://schemas.microsoft.com/office/drawing/2014/main" id="{60F673A1-08EC-6748-AA6B-ECD71172AF1D}"/>
              </a:ext>
            </a:extLst>
          </p:cNvPr>
          <p:cNvSpPr txBox="1"/>
          <p:nvPr userDrawn="1"/>
        </p:nvSpPr>
        <p:spPr>
          <a:xfrm>
            <a:off x="12314525" y="179213"/>
            <a:ext cx="1515709" cy="565135"/>
          </a:xfrm>
          <a:prstGeom prst="rect">
            <a:avLst/>
          </a:prstGeom>
          <a:solidFill>
            <a:srgbClr val="495683"/>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7673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R73 G86 B131</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C81 M70 Y25 K8</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495683</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4" name="Google Shape;522;p56">
            <a:extLst>
              <a:ext uri="{FF2B5EF4-FFF2-40B4-BE49-F238E27FC236}">
                <a16:creationId xmlns:a16="http://schemas.microsoft.com/office/drawing/2014/main" id="{A7D37594-C833-4141-B76F-B67B2C1ACC0E}"/>
              </a:ext>
            </a:extLst>
          </p:cNvPr>
          <p:cNvSpPr txBox="1"/>
          <p:nvPr userDrawn="1"/>
        </p:nvSpPr>
        <p:spPr>
          <a:xfrm>
            <a:off x="12314525" y="2026058"/>
            <a:ext cx="1512202" cy="565135"/>
          </a:xfrm>
          <a:prstGeom prst="rect">
            <a:avLst/>
          </a:prstGeom>
          <a:solidFill>
            <a:srgbClr val="B0CFD9"/>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551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R176 G207 B217</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C30 M7 Y11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B0CFD9</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5" name="Google Shape;523;p56">
            <a:extLst>
              <a:ext uri="{FF2B5EF4-FFF2-40B4-BE49-F238E27FC236}">
                <a16:creationId xmlns:a16="http://schemas.microsoft.com/office/drawing/2014/main" id="{96A8C196-320E-514E-BC69-BBEBC7F26CDA}"/>
              </a:ext>
            </a:extLst>
          </p:cNvPr>
          <p:cNvSpPr txBox="1"/>
          <p:nvPr userDrawn="1"/>
        </p:nvSpPr>
        <p:spPr>
          <a:xfrm>
            <a:off x="12314525" y="794828"/>
            <a:ext cx="1512202" cy="565135"/>
          </a:xfrm>
          <a:prstGeom prst="rect">
            <a:avLst/>
          </a:prstGeom>
          <a:solidFill>
            <a:srgbClr val="65618A"/>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5275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R101 G97 B138</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C68 M65 Y24 K5</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65618A</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6" name="Google Shape;524;p56">
            <a:extLst>
              <a:ext uri="{FF2B5EF4-FFF2-40B4-BE49-F238E27FC236}">
                <a16:creationId xmlns:a16="http://schemas.microsoft.com/office/drawing/2014/main" id="{3BB702B5-DE96-534C-A6A6-31F8692DBF83}"/>
              </a:ext>
            </a:extLst>
          </p:cNvPr>
          <p:cNvSpPr txBox="1"/>
          <p:nvPr userDrawn="1"/>
        </p:nvSpPr>
        <p:spPr>
          <a:xfrm>
            <a:off x="12314525" y="1410443"/>
            <a:ext cx="1515709" cy="565135"/>
          </a:xfrm>
          <a:prstGeom prst="rect">
            <a:avLst/>
          </a:prstGeom>
          <a:solidFill>
            <a:srgbClr val="3A718C"/>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7698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R58 G113 B140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C81 M48 Y32 K7</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3A718C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7" name="Google Shape;532;p56">
            <a:extLst>
              <a:ext uri="{FF2B5EF4-FFF2-40B4-BE49-F238E27FC236}">
                <a16:creationId xmlns:a16="http://schemas.microsoft.com/office/drawing/2014/main" id="{E94D427C-93A4-3A4A-B33C-2BAFE9FAEF63}"/>
              </a:ext>
            </a:extLst>
          </p:cNvPr>
          <p:cNvSpPr txBox="1"/>
          <p:nvPr userDrawn="1"/>
        </p:nvSpPr>
        <p:spPr>
          <a:xfrm>
            <a:off x="12314525" y="2641673"/>
            <a:ext cx="1515709" cy="565135"/>
          </a:xfrm>
          <a:prstGeom prst="rect">
            <a:avLst/>
          </a:prstGeom>
          <a:solidFill>
            <a:srgbClr val="416243"/>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7734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R65 G98 B67</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C78 M38 Y83 K30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416243</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8" name="Google Shape;533;p56">
            <a:extLst>
              <a:ext uri="{FF2B5EF4-FFF2-40B4-BE49-F238E27FC236}">
                <a16:creationId xmlns:a16="http://schemas.microsoft.com/office/drawing/2014/main" id="{93D652CF-BC90-F041-BCAA-162ED27CFDC3}"/>
              </a:ext>
            </a:extLst>
          </p:cNvPr>
          <p:cNvSpPr txBox="1"/>
          <p:nvPr userDrawn="1"/>
        </p:nvSpPr>
        <p:spPr>
          <a:xfrm>
            <a:off x="12314525" y="3257288"/>
            <a:ext cx="1512202" cy="565135"/>
          </a:xfrm>
          <a:prstGeom prst="rect">
            <a:avLst/>
          </a:prstGeom>
          <a:solidFill>
            <a:srgbClr val="57A773"/>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7723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R87 G167 B115</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C69 M13 Y71 K1</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57A773</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39" name="Google Shape;534;p56">
            <a:extLst>
              <a:ext uri="{FF2B5EF4-FFF2-40B4-BE49-F238E27FC236}">
                <a16:creationId xmlns:a16="http://schemas.microsoft.com/office/drawing/2014/main" id="{6B0762AD-BE85-0F43-AA04-2787992E8D66}"/>
              </a:ext>
            </a:extLst>
          </p:cNvPr>
          <p:cNvSpPr txBox="1"/>
          <p:nvPr userDrawn="1"/>
        </p:nvSpPr>
        <p:spPr>
          <a:xfrm>
            <a:off x="12314525" y="5098963"/>
            <a:ext cx="1515709" cy="565135"/>
          </a:xfrm>
          <a:prstGeom prst="rect">
            <a:avLst/>
          </a:prstGeom>
          <a:solidFill>
            <a:srgbClr val="F26419"/>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166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R242 G100 B25</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C0 M79 Y100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a:t>
            </a:r>
            <a:r>
              <a:rPr lang="en" sz="800">
                <a:solidFill>
                  <a:schemeClr val="lt1"/>
                </a:solidFill>
                <a:latin typeface="Arial" panose="020B0604020202020204" pitchFamily="34" charset="0"/>
                <a:ea typeface="Helvetica Neue" panose="02000503000000020004" pitchFamily="2" charset="0"/>
                <a:cs typeface="Helvetica Neue" panose="02000503000000020004" pitchFamily="2" charset="0"/>
                <a:sym typeface="Poppins Light"/>
              </a:rPr>
              <a:t>F26419</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0" name="Google Shape;535;p56">
            <a:extLst>
              <a:ext uri="{FF2B5EF4-FFF2-40B4-BE49-F238E27FC236}">
                <a16:creationId xmlns:a16="http://schemas.microsoft.com/office/drawing/2014/main" id="{BECDF4F2-1E37-9A4B-9D6E-8AF5DFC0AC99}"/>
              </a:ext>
            </a:extLst>
          </p:cNvPr>
          <p:cNvSpPr txBox="1"/>
          <p:nvPr userDrawn="1"/>
        </p:nvSpPr>
        <p:spPr>
          <a:xfrm>
            <a:off x="12314525" y="5714578"/>
            <a:ext cx="1512202" cy="565135"/>
          </a:xfrm>
          <a:prstGeom prst="rect">
            <a:avLst/>
          </a:prstGeom>
          <a:solidFill>
            <a:srgbClr val="F6AE2D"/>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130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R246 G174 B45</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C0 M37 Y100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F6AE2D</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1" name="Google Shape;536;p56">
            <a:extLst>
              <a:ext uri="{FF2B5EF4-FFF2-40B4-BE49-F238E27FC236}">
                <a16:creationId xmlns:a16="http://schemas.microsoft.com/office/drawing/2014/main" id="{51E42B78-E127-BE40-AF38-6629D88FA785}"/>
              </a:ext>
            </a:extLst>
          </p:cNvPr>
          <p:cNvSpPr txBox="1"/>
          <p:nvPr userDrawn="1"/>
        </p:nvSpPr>
        <p:spPr>
          <a:xfrm>
            <a:off x="12314525" y="3872903"/>
            <a:ext cx="1515709" cy="559965"/>
          </a:xfrm>
          <a:prstGeom prst="rect">
            <a:avLst/>
          </a:prstGeom>
          <a:solidFill>
            <a:srgbClr val="FFD20A"/>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1915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 255 G218 B39</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C1 M11 Y93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FFD20A</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2" name="Google Shape;537;p56">
            <a:extLst>
              <a:ext uri="{FF2B5EF4-FFF2-40B4-BE49-F238E27FC236}">
                <a16:creationId xmlns:a16="http://schemas.microsoft.com/office/drawing/2014/main" id="{E1511443-ED9A-9A43-8B6F-B1B8D14F613A}"/>
              </a:ext>
            </a:extLst>
          </p:cNvPr>
          <p:cNvSpPr txBox="1"/>
          <p:nvPr userDrawn="1"/>
        </p:nvSpPr>
        <p:spPr>
          <a:xfrm>
            <a:off x="12314525" y="4483348"/>
            <a:ext cx="1512202" cy="565135"/>
          </a:xfrm>
          <a:prstGeom prst="rect">
            <a:avLst/>
          </a:prstGeom>
          <a:solidFill>
            <a:srgbClr val="FFE156"/>
          </a:solidFill>
          <a:ln>
            <a:noFill/>
          </a:ln>
        </p:spPr>
        <p:txBody>
          <a:bodyPr spcFirstLastPara="1" wrap="square" lIns="121900" tIns="0" rIns="0" bIns="0" anchor="ctr" anchorCtr="0">
            <a:noAutofit/>
          </a:bodyPr>
          <a:lstStyle/>
          <a:p>
            <a:pPr>
              <a:lnSpc>
                <a:spcPct val="90000"/>
              </a:lnSpc>
              <a:buClr>
                <a:schemeClr val="dk1"/>
              </a:buClr>
            </a:pPr>
            <a:r>
              <a:rPr lang="en" sz="800" b="1">
                <a:solidFill>
                  <a:schemeClr val="bg1"/>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a:rPr>
              <a:t> 115 C</a:t>
            </a:r>
            <a:endParaRPr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chemeClr val="bg1"/>
                </a:solidFill>
                <a:latin typeface="Arial Black" panose="020B0604020202020204" pitchFamily="34" charset="0"/>
                <a:ea typeface="Helvetica Neue" panose="02000503000000020004" pitchFamily="2" charset="0"/>
                <a:cs typeface="Helvetica Neue" panose="02000503000000020004" pitchFamily="2" charset="0"/>
                <a:sym typeface="Poppins Light"/>
              </a:rPr>
              <a:t>RGB</a:t>
            </a:r>
            <a:r>
              <a:rPr lang="en"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rPr>
              <a:t>  R255 G255 B86</a:t>
            </a:r>
            <a:endParaRPr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chemeClr val="bg1"/>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rPr>
              <a:t> C0 M8 Y92 K0</a:t>
            </a:r>
            <a:endParaRPr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chemeClr val="bg1"/>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rPr>
              <a:t> FFE156</a:t>
            </a:r>
            <a:endParaRPr sz="800">
              <a:solidFill>
                <a:schemeClr val="bg1"/>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3" name="Google Shape;536;p56">
            <a:extLst>
              <a:ext uri="{FF2B5EF4-FFF2-40B4-BE49-F238E27FC236}">
                <a16:creationId xmlns:a16="http://schemas.microsoft.com/office/drawing/2014/main" id="{D2412C9F-C476-9442-9979-68C8B1FBC3B6}"/>
              </a:ext>
            </a:extLst>
          </p:cNvPr>
          <p:cNvSpPr txBox="1"/>
          <p:nvPr userDrawn="1"/>
        </p:nvSpPr>
        <p:spPr>
          <a:xfrm>
            <a:off x="12314525" y="6940637"/>
            <a:ext cx="1515709" cy="559965"/>
          </a:xfrm>
          <a:prstGeom prst="rect">
            <a:avLst/>
          </a:prstGeom>
          <a:solidFill>
            <a:srgbClr val="D5D9DC"/>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427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 213 G217 B220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C15 M10 Y9 K0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D5D9DC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
        <p:nvSpPr>
          <p:cNvPr id="44" name="Google Shape;536;p56">
            <a:extLst>
              <a:ext uri="{FF2B5EF4-FFF2-40B4-BE49-F238E27FC236}">
                <a16:creationId xmlns:a16="http://schemas.microsoft.com/office/drawing/2014/main" id="{2663D03C-9B70-7343-9407-71BDA966ADD9}"/>
              </a:ext>
            </a:extLst>
          </p:cNvPr>
          <p:cNvSpPr txBox="1"/>
          <p:nvPr userDrawn="1"/>
        </p:nvSpPr>
        <p:spPr>
          <a:xfrm>
            <a:off x="12314525" y="6330193"/>
            <a:ext cx="1515709" cy="559965"/>
          </a:xfrm>
          <a:prstGeom prst="rect">
            <a:avLst/>
          </a:prstGeom>
          <a:solidFill>
            <a:srgbClr val="7A868D"/>
          </a:solidFill>
          <a:ln>
            <a:noFill/>
          </a:ln>
        </p:spPr>
        <p:txBody>
          <a:bodyPr spcFirstLastPara="1" wrap="square" lIns="121900" tIns="0" rIns="0" bIns="0" anchor="ctr" anchorCtr="0">
            <a:noAutofit/>
          </a:bodyPr>
          <a:lstStyle/>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a:rPr>
              <a:t>Pantone</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rPr>
              <a:t> 430 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RGB </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R125 G134 B140</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CMYK</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C54 M41 Y38 K4</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a:p>
            <a:pPr>
              <a:lnSpc>
                <a:spcPct val="90000"/>
              </a:lnSpc>
              <a:buClr>
                <a:schemeClr val="dk1"/>
              </a:buClr>
            </a:pPr>
            <a:r>
              <a:rPr lang="en" sz="800" b="1">
                <a:solidFill>
                  <a:srgbClr val="FFFFFF"/>
                </a:solidFill>
                <a:latin typeface="Arial Black" panose="020B0604020202020204" pitchFamily="34" charset="0"/>
                <a:ea typeface="Helvetica Neue" panose="02000503000000020004" pitchFamily="2" charset="0"/>
                <a:cs typeface="Helvetica Neue" panose="02000503000000020004" pitchFamily="2" charset="0"/>
                <a:sym typeface="Poppins Light"/>
              </a:rPr>
              <a:t>WEB</a:t>
            </a:r>
            <a:r>
              <a:rPr lang="en"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rPr>
              <a:t> 7D868C</a:t>
            </a:r>
            <a:endParaRPr sz="800">
              <a:solidFill>
                <a:srgbClr val="FFFFFF"/>
              </a:solidFill>
              <a:latin typeface="Arial" panose="020B0604020202020204" pitchFamily="34" charset="0"/>
              <a:ea typeface="Helvetica Neue" panose="02000503000000020004" pitchFamily="2" charset="0"/>
              <a:cs typeface="Helvetica Neue" panose="02000503000000020004" pitchFamily="2" charset="0"/>
              <a:sym typeface="Poppins Light"/>
            </a:endParaRPr>
          </a:p>
        </p:txBody>
      </p:sp>
    </p:spTree>
    <p:extLst>
      <p:ext uri="{BB962C8B-B14F-4D97-AF65-F5344CB8AC3E}">
        <p14:creationId xmlns:p14="http://schemas.microsoft.com/office/powerpoint/2010/main" val="321125223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5" r:id="rId4"/>
    <p:sldLayoutId id="2147483667" r:id="rId5"/>
    <p:sldLayoutId id="2147483663" r:id="rId6"/>
    <p:sldLayoutId id="2147483664" r:id="rId7"/>
    <p:sldLayoutId id="2147483671" r:id="rId8"/>
    <p:sldLayoutId id="2147483662" r:id="rId9"/>
    <p:sldLayoutId id="2147483668" r:id="rId10"/>
    <p:sldLayoutId id="2147483669" r:id="rId11"/>
    <p:sldLayoutId id="2147483670" r:id="rId12"/>
    <p:sldLayoutId id="2147483666" r:id="rId13"/>
    <p:sldLayoutId id="2147483672" r:id="rId14"/>
    <p:sldLayoutId id="2147483673" r:id="rId15"/>
    <p:sldLayoutId id="2147483675" r:id="rId16"/>
  </p:sldLayoutIdLst>
  <p:hf hdr="0" ftr="0" dt="0"/>
  <p:txStyles>
    <p:titleStyle>
      <a:lvl1pPr algn="l" defTabSz="914400" rtl="0" eaLnBrk="1" latinLnBrk="0" hangingPunct="1">
        <a:lnSpc>
          <a:spcPct val="85000"/>
        </a:lnSpc>
        <a:spcBef>
          <a:spcPct val="0"/>
        </a:spcBef>
        <a:spcAft>
          <a:spcPts val="1600"/>
        </a:spcAft>
        <a:buNone/>
        <a:defRPr sz="2800" b="1" i="0" kern="120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0"/>
        </a:spcBef>
        <a:spcAft>
          <a:spcPts val="1600"/>
        </a:spcAft>
        <a:buFont typeface="Arial" panose="020B0604020202020204" pitchFamily="34" charset="0"/>
        <a:buChar char="•"/>
        <a:defRPr sz="16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1pPr>
      <a:lvl2pPr marL="685800" indent="-228600" algn="l" defTabSz="914400" rtl="0" eaLnBrk="1" latinLnBrk="0" hangingPunct="1">
        <a:lnSpc>
          <a:spcPct val="90000"/>
        </a:lnSpc>
        <a:spcBef>
          <a:spcPts val="0"/>
        </a:spcBef>
        <a:spcAft>
          <a:spcPts val="1600"/>
        </a:spcAft>
        <a:buFont typeface="Arial" panose="020B0604020202020204" pitchFamily="34" charset="0"/>
        <a:buChar char="•"/>
        <a:defRPr sz="1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0"/>
        </a:spcBef>
        <a:spcAft>
          <a:spcPts val="1600"/>
        </a:spcAft>
        <a:buFont typeface="Arial" panose="020B0604020202020204" pitchFamily="34" charset="0"/>
        <a:buChar char="•"/>
        <a:defRPr sz="12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04" userDrawn="1">
          <p15:clr>
            <a:srgbClr val="F26B43"/>
          </p15:clr>
        </p15:guide>
        <p15:guide id="2" pos="264" userDrawn="1">
          <p15:clr>
            <a:srgbClr val="9FCC3B"/>
          </p15:clr>
        </p15:guide>
        <p15:guide id="3" pos="3384" userDrawn="1">
          <p15:clr>
            <a:srgbClr val="547EBF"/>
          </p15:clr>
        </p15:guide>
        <p15:guide id="4" pos="7416" userDrawn="1">
          <p15:clr>
            <a:srgbClr val="9FCC3B"/>
          </p15:clr>
        </p15:guide>
        <p15:guide id="5" pos="3072" userDrawn="1">
          <p15:clr>
            <a:srgbClr val="F26B43"/>
          </p15:clr>
        </p15:guide>
        <p15:guide id="6" pos="2712" userDrawn="1">
          <p15:clr>
            <a:srgbClr val="547EBF"/>
          </p15:clr>
        </p15:guide>
        <p15:guide id="7" pos="2448" userDrawn="1">
          <p15:clr>
            <a:srgbClr val="F26B43"/>
          </p15:clr>
        </p15:guide>
        <p15:guide id="8" pos="3024" userDrawn="1">
          <p15:clr>
            <a:srgbClr val="F26B43"/>
          </p15:clr>
        </p15:guide>
        <p15:guide id="9" pos="3336" userDrawn="1">
          <p15:clr>
            <a:srgbClr val="547EBF"/>
          </p15:clr>
        </p15:guide>
        <p15:guide id="10" pos="2400" userDrawn="1">
          <p15:clr>
            <a:srgbClr val="F26B43"/>
          </p15:clr>
        </p15:guide>
        <p15:guide id="11" pos="2760" userDrawn="1">
          <p15:clr>
            <a:srgbClr val="547EBF"/>
          </p15:clr>
        </p15:guide>
        <p15:guide id="12" pos="1824" userDrawn="1">
          <p15:clr>
            <a:srgbClr val="F26B43"/>
          </p15:clr>
        </p15:guide>
        <p15:guide id="13" pos="1464" userDrawn="1">
          <p15:clr>
            <a:srgbClr val="547EBF"/>
          </p15:clr>
        </p15:guide>
        <p15:guide id="14" pos="1200" userDrawn="1">
          <p15:clr>
            <a:srgbClr val="F26B43"/>
          </p15:clr>
        </p15:guide>
        <p15:guide id="15" pos="528" userDrawn="1">
          <p15:clr>
            <a:srgbClr val="F26B43"/>
          </p15:clr>
        </p15:guide>
        <p15:guide id="16" pos="840" userDrawn="1">
          <p15:clr>
            <a:srgbClr val="547EBF"/>
          </p15:clr>
        </p15:guide>
        <p15:guide id="17" pos="576" userDrawn="1">
          <p15:clr>
            <a:srgbClr val="F26B43"/>
          </p15:clr>
        </p15:guide>
        <p15:guide id="19" pos="888" userDrawn="1">
          <p15:clr>
            <a:srgbClr val="547EBF"/>
          </p15:clr>
        </p15:guide>
        <p15:guide id="20" pos="1152" userDrawn="1">
          <p15:clr>
            <a:srgbClr val="F26B43"/>
          </p15:clr>
        </p15:guide>
        <p15:guide id="21" pos="1512" userDrawn="1">
          <p15:clr>
            <a:srgbClr val="547EBF"/>
          </p15:clr>
        </p15:guide>
        <p15:guide id="22" pos="1776" userDrawn="1">
          <p15:clr>
            <a:srgbClr val="F26B43"/>
          </p15:clr>
        </p15:guide>
        <p15:guide id="23" pos="2088" userDrawn="1">
          <p15:clr>
            <a:srgbClr val="547EBF"/>
          </p15:clr>
        </p15:guide>
        <p15:guide id="24" pos="2136" userDrawn="1">
          <p15:clr>
            <a:srgbClr val="547EBF"/>
          </p15:clr>
        </p15:guide>
        <p15:guide id="25" orient="horz" pos="3072" userDrawn="1">
          <p15:clr>
            <a:srgbClr val="F26B43"/>
          </p15:clr>
        </p15:guide>
        <p15:guide id="26" orient="horz" pos="2448" userDrawn="1">
          <p15:clr>
            <a:srgbClr val="F26B43"/>
          </p15:clr>
        </p15:guide>
        <p15:guide id="27" orient="horz" pos="312" userDrawn="1">
          <p15:clr>
            <a:srgbClr val="9FCC3B"/>
          </p15:clr>
        </p15:guide>
        <p15:guide id="28" orient="horz" pos="2496" userDrawn="1">
          <p15:clr>
            <a:srgbClr val="F26B43"/>
          </p15:clr>
        </p15:guide>
        <p15:guide id="29" orient="horz" pos="3120" userDrawn="1">
          <p15:clr>
            <a:srgbClr val="F26B43"/>
          </p15:clr>
        </p15:guide>
        <p15:guide id="30" orient="horz" pos="4008" userDrawn="1">
          <p15:clr>
            <a:srgbClr val="9FCC3B"/>
          </p15:clr>
        </p15:guide>
        <p15:guide id="31" orient="horz" pos="2760" userDrawn="1">
          <p15:clr>
            <a:srgbClr val="547EBF"/>
          </p15:clr>
        </p15:guide>
        <p15:guide id="32" orient="horz" pos="2808" userDrawn="1">
          <p15:clr>
            <a:srgbClr val="547EBF"/>
          </p15:clr>
        </p15:guide>
        <p15:guide id="33" pos="7152" userDrawn="1">
          <p15:clr>
            <a:srgbClr val="F26B43"/>
          </p15:clr>
        </p15:guide>
        <p15:guide id="34" pos="5592" userDrawn="1">
          <p15:clr>
            <a:srgbClr val="547EBF"/>
          </p15:clr>
        </p15:guide>
        <p15:guide id="35" pos="5544" userDrawn="1">
          <p15:clr>
            <a:srgbClr val="547EBF"/>
          </p15:clr>
        </p15:guide>
        <p15:guide id="36" pos="5904" userDrawn="1">
          <p15:clr>
            <a:srgbClr val="F26B43"/>
          </p15:clr>
        </p15:guide>
        <p15:guide id="37" pos="5856" userDrawn="1">
          <p15:clr>
            <a:srgbClr val="F26B43"/>
          </p15:clr>
        </p15:guide>
        <p15:guide id="38" pos="6216" userDrawn="1">
          <p15:clr>
            <a:srgbClr val="547EBF"/>
          </p15:clr>
        </p15:guide>
        <p15:guide id="39" pos="6168" userDrawn="1">
          <p15:clr>
            <a:srgbClr val="547EBF"/>
          </p15:clr>
        </p15:guide>
        <p15:guide id="40" pos="6792" userDrawn="1">
          <p15:clr>
            <a:srgbClr val="547EBF"/>
          </p15:clr>
        </p15:guide>
        <p15:guide id="41" pos="6840" userDrawn="1">
          <p15:clr>
            <a:srgbClr val="547EBF"/>
          </p15:clr>
        </p15:guide>
        <p15:guide id="42" pos="6480" userDrawn="1">
          <p15:clr>
            <a:srgbClr val="F26B43"/>
          </p15:clr>
        </p15:guide>
        <p15:guide id="43" pos="6528" userDrawn="1">
          <p15:clr>
            <a:srgbClr val="F26B43"/>
          </p15:clr>
        </p15:guide>
        <p15:guide id="44" pos="4344" userDrawn="1">
          <p15:clr>
            <a:srgbClr val="547EBF"/>
          </p15:clr>
        </p15:guide>
        <p15:guide id="45" pos="4608" userDrawn="1">
          <p15:clr>
            <a:srgbClr val="F26B43"/>
          </p15:clr>
        </p15:guide>
        <p15:guide id="46" pos="4656" userDrawn="1">
          <p15:clr>
            <a:srgbClr val="F26B43"/>
          </p15:clr>
        </p15:guide>
        <p15:guide id="47" pos="4920" userDrawn="1">
          <p15:clr>
            <a:srgbClr val="547EBF"/>
          </p15:clr>
        </p15:guide>
        <p15:guide id="48" pos="4968" userDrawn="1">
          <p15:clr>
            <a:srgbClr val="547EBF"/>
          </p15:clr>
        </p15:guide>
        <p15:guide id="49" pos="5280" userDrawn="1">
          <p15:clr>
            <a:srgbClr val="F26B43"/>
          </p15:clr>
        </p15:guide>
        <p15:guide id="50" pos="5232" userDrawn="1">
          <p15:clr>
            <a:srgbClr val="F26B43"/>
          </p15:clr>
        </p15:guide>
        <p15:guide id="51" pos="3648" userDrawn="1">
          <p15:clr>
            <a:srgbClr val="F26B43"/>
          </p15:clr>
        </p15:guide>
        <p15:guide id="52" pos="3696" userDrawn="1">
          <p15:clr>
            <a:srgbClr val="F26B43"/>
          </p15:clr>
        </p15:guide>
        <p15:guide id="53" pos="3984" userDrawn="1">
          <p15:clr>
            <a:srgbClr val="F26B43"/>
          </p15:clr>
        </p15:guide>
        <p15:guide id="54" pos="4296" userDrawn="1">
          <p15:clr>
            <a:srgbClr val="547EBF"/>
          </p15:clr>
        </p15:guide>
        <p15:guide id="56" pos="3840" userDrawn="1">
          <p15:clr>
            <a:srgbClr val="547EBF"/>
          </p15:clr>
        </p15:guide>
        <p15:guide id="57" pos="4032" userDrawn="1">
          <p15:clr>
            <a:srgbClr val="F26B43"/>
          </p15:clr>
        </p15:guide>
        <p15:guide id="58" orient="horz" pos="1248" userDrawn="1">
          <p15:clr>
            <a:srgbClr val="F26B43"/>
          </p15:clr>
        </p15:guide>
        <p15:guide id="59" orient="horz" pos="1200" userDrawn="1">
          <p15:clr>
            <a:srgbClr val="F26B43"/>
          </p15:clr>
        </p15:guide>
        <p15:guide id="60" orient="horz" pos="1560" userDrawn="1">
          <p15:clr>
            <a:srgbClr val="547EBF"/>
          </p15:clr>
        </p15:guide>
        <p15:guide id="61" orient="horz" pos="1512" userDrawn="1">
          <p15:clr>
            <a:srgbClr val="547EBF"/>
          </p15:clr>
        </p15:guide>
        <p15:guide id="62" orient="horz" pos="1824" userDrawn="1">
          <p15:clr>
            <a:srgbClr val="F26B43"/>
          </p15:clr>
        </p15:guide>
        <p15:guide id="63" orient="horz" pos="1872" userDrawn="1">
          <p15:clr>
            <a:srgbClr val="F26B43"/>
          </p15:clr>
        </p15:guide>
        <p15:guide id="64" orient="horz" pos="2136" userDrawn="1">
          <p15:clr>
            <a:srgbClr val="547EBF"/>
          </p15:clr>
        </p15:guide>
        <p15:guide id="65" orient="horz" pos="2184" userDrawn="1">
          <p15:clr>
            <a:srgbClr val="547EBF"/>
          </p15:clr>
        </p15:guide>
        <p15:guide id="66" orient="horz" pos="576" userDrawn="1">
          <p15:clr>
            <a:srgbClr val="F26B43"/>
          </p15:clr>
        </p15:guide>
        <p15:guide id="67" orient="horz" pos="624" userDrawn="1">
          <p15:clr>
            <a:srgbClr val="F26B43"/>
          </p15:clr>
        </p15:guide>
        <p15:guide id="68" orient="horz" pos="936" userDrawn="1">
          <p15:clr>
            <a:srgbClr val="547EBF"/>
          </p15:clr>
        </p15:guide>
        <p15:guide id="69" orient="horz" pos="888" userDrawn="1">
          <p15:clr>
            <a:srgbClr val="547EBF"/>
          </p15:clr>
        </p15:guide>
        <p15:guide id="70" orient="horz" pos="3384" userDrawn="1">
          <p15:clr>
            <a:srgbClr val="547EBF"/>
          </p15:clr>
        </p15:guide>
        <p15:guide id="71" orient="horz" pos="3432" userDrawn="1">
          <p15:clr>
            <a:srgbClr val="547EBF"/>
          </p15:clr>
        </p15:guide>
        <p15:guide id="72" orient="horz" pos="3696" userDrawn="1">
          <p15:clr>
            <a:srgbClr val="F26B43"/>
          </p15:clr>
        </p15:guide>
        <p15:guide id="73"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7.jpe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6.png"/><Relationship Id="rId5" Type="http://schemas.openxmlformats.org/officeDocument/2006/relationships/image" Target="../media/image38.svg"/><Relationship Id="rId10"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44.jpeg"/></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s://livegauge.com/industries/brand-activations/%20tbd"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hyperlink" Target="https://www.repsly.com/product/field-team-management-software"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hyperlink" Target="https://www.teamhaven.com/"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hyperlink" Target="https://www.buildarray.com/platform-overview"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hyperlink" Target="https://www.sampoll.co/recapp"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hyperlink" Target="https://www.outfieldapp.com/"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6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jpe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svg"/><Relationship Id="rId1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A919-8DD0-B045-A2A0-1EFEB1FF1119}"/>
              </a:ext>
            </a:extLst>
          </p:cNvPr>
          <p:cNvSpPr>
            <a:spLocks noGrp="1"/>
          </p:cNvSpPr>
          <p:nvPr>
            <p:ph type="ctrTitle"/>
          </p:nvPr>
        </p:nvSpPr>
        <p:spPr>
          <a:xfrm>
            <a:off x="419100" y="495300"/>
            <a:ext cx="10858500" cy="5867400"/>
          </a:xfrm>
        </p:spPr>
        <p:txBody>
          <a:bodyPr/>
          <a:lstStyle/>
          <a:p>
            <a:r>
              <a:rPr lang="en-GB" sz="2800">
                <a:latin typeface="Arial Black"/>
              </a:rPr>
              <a:t>BECOMING THE "NIELSEN OF EXPERIENCES”</a:t>
            </a:r>
            <a:br>
              <a:rPr lang="en-GB" sz="2800">
                <a:latin typeface="Arial Black"/>
              </a:rPr>
            </a:br>
            <a:r>
              <a:rPr lang="en-GB" sz="2800">
                <a:latin typeface="Arial Black"/>
              </a:rPr>
              <a:t>WITH </a:t>
            </a:r>
            <a:r>
              <a:rPr lang="en-US" sz="2800">
                <a:latin typeface="Arial Black"/>
              </a:rPr>
              <a:t>UNIFIED EXPERIENCE DATA </a:t>
            </a:r>
            <a:endParaRPr lang="en-US" sz="4400">
              <a:latin typeface="Arial Black"/>
            </a:endParaRPr>
          </a:p>
        </p:txBody>
      </p:sp>
      <p:sp>
        <p:nvSpPr>
          <p:cNvPr id="3" name="Subtitle 2">
            <a:extLst>
              <a:ext uri="{FF2B5EF4-FFF2-40B4-BE49-F238E27FC236}">
                <a16:creationId xmlns:a16="http://schemas.microsoft.com/office/drawing/2014/main" id="{96486D04-1FF4-2440-A9CB-EDB1120CAACE}"/>
              </a:ext>
            </a:extLst>
          </p:cNvPr>
          <p:cNvSpPr>
            <a:spLocks noGrp="1"/>
          </p:cNvSpPr>
          <p:nvPr>
            <p:ph type="subTitle" idx="1"/>
          </p:nvPr>
        </p:nvSpPr>
        <p:spPr>
          <a:xfrm>
            <a:off x="419100" y="5470892"/>
            <a:ext cx="10858500" cy="472708"/>
          </a:xfrm>
        </p:spPr>
        <p:txBody>
          <a:bodyPr/>
          <a:lstStyle/>
          <a:p>
            <a:r>
              <a:rPr lang="en-US">
                <a:latin typeface="Arial"/>
                <a:cs typeface="Arial"/>
              </a:rPr>
              <a:t>Apr/2023</a:t>
            </a:r>
            <a:endParaRPr lang="en-US"/>
          </a:p>
        </p:txBody>
      </p:sp>
    </p:spTree>
    <p:extLst>
      <p:ext uri="{BB962C8B-B14F-4D97-AF65-F5344CB8AC3E}">
        <p14:creationId xmlns:p14="http://schemas.microsoft.com/office/powerpoint/2010/main" val="143837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291E4E-7A28-5C57-742F-87B6FAAD4516}"/>
              </a:ext>
            </a:extLst>
          </p:cNvPr>
          <p:cNvSpPr>
            <a:spLocks noGrp="1"/>
          </p:cNvSpPr>
          <p:nvPr>
            <p:ph type="title"/>
          </p:nvPr>
        </p:nvSpPr>
        <p:spPr/>
        <p:txBody>
          <a:bodyPr/>
          <a:lstStyle/>
          <a:p>
            <a:r>
              <a:rPr lang="en-GB">
                <a:latin typeface="Arial Black"/>
              </a:rPr>
              <a:t>UNIFIED EXPERIENCE DATA ECOSYSTEM </a:t>
            </a:r>
            <a:endParaRPr lang="en-GB"/>
          </a:p>
        </p:txBody>
      </p:sp>
      <p:sp>
        <p:nvSpPr>
          <p:cNvPr id="4" name="Slide Number Placeholder 3">
            <a:extLst>
              <a:ext uri="{FF2B5EF4-FFF2-40B4-BE49-F238E27FC236}">
                <a16:creationId xmlns:a16="http://schemas.microsoft.com/office/drawing/2014/main" id="{2840D572-BEF4-4FBA-FC0B-9DE1D2CDAABE}"/>
              </a:ext>
            </a:extLst>
          </p:cNvPr>
          <p:cNvSpPr>
            <a:spLocks noGrp="1"/>
          </p:cNvSpPr>
          <p:nvPr>
            <p:ph type="sldNum" sz="quarter" idx="4"/>
          </p:nvPr>
        </p:nvSpPr>
        <p:spPr/>
        <p:txBody>
          <a:bodyPr/>
          <a:lstStyle/>
          <a:p>
            <a:fld id="{28A7D70B-BA5B-454D-9E9C-85AA311AB73C}" type="slidenum">
              <a:rPr lang="en-US" smtClean="0"/>
              <a:pPr/>
              <a:t>10</a:t>
            </a:fld>
            <a:endParaRPr lang="en-US"/>
          </a:p>
        </p:txBody>
      </p:sp>
      <p:sp>
        <p:nvSpPr>
          <p:cNvPr id="20" name="TextBox 19">
            <a:extLst>
              <a:ext uri="{FF2B5EF4-FFF2-40B4-BE49-F238E27FC236}">
                <a16:creationId xmlns:a16="http://schemas.microsoft.com/office/drawing/2014/main" id="{439419ED-5F27-FEFE-34EB-834A61C3AAB6}"/>
              </a:ext>
            </a:extLst>
          </p:cNvPr>
          <p:cNvSpPr txBox="1"/>
          <p:nvPr/>
        </p:nvSpPr>
        <p:spPr>
          <a:xfrm>
            <a:off x="277567" y="1480941"/>
            <a:ext cx="1814363" cy="1674689"/>
          </a:xfrm>
          <a:prstGeom prst="rect">
            <a:avLst/>
          </a:prstGeom>
          <a:noFill/>
        </p:spPr>
        <p:txBody>
          <a:bodyPr wrap="square">
            <a:spAutoFit/>
          </a:bodyPr>
          <a:lstStyle/>
          <a:p>
            <a:pPr lvl="0">
              <a:lnSpc>
                <a:spcPct val="115000"/>
              </a:lnSpc>
              <a:spcAft>
                <a:spcPts val="1000"/>
              </a:spcAft>
            </a:pPr>
            <a:r>
              <a:rPr lang="en-GB" sz="1000" b="1" i="1">
                <a:effectLst/>
                <a:latin typeface="Momo Neue"/>
                <a:ea typeface="Yu Mincho" panose="02020400000000000000" pitchFamily="18" charset="-128"/>
                <a:cs typeface="Arial" panose="020B0604020202020204" pitchFamily="34" charset="0"/>
              </a:rPr>
              <a:t>Unified Experience Tracker (UET) and Input Procedure</a:t>
            </a:r>
            <a:br>
              <a:rPr lang="en-GB" sz="1000" i="1">
                <a:effectLst/>
                <a:latin typeface="Momo Neue"/>
                <a:ea typeface="Yu Mincho" panose="02020400000000000000" pitchFamily="18" charset="-128"/>
                <a:cs typeface="Arial" panose="020B0604020202020204" pitchFamily="34" charset="0"/>
              </a:rPr>
            </a:br>
            <a:r>
              <a:rPr lang="en-GB" sz="1000" i="1">
                <a:effectLst/>
                <a:latin typeface="Momo Neue"/>
                <a:ea typeface="Yu Mincho" panose="02020400000000000000" pitchFamily="18" charset="-128"/>
                <a:cs typeface="Arial" panose="020B0604020202020204" pitchFamily="34" charset="0"/>
              </a:rPr>
              <a:t>A front-end Input application and organization-wide process/system for collecting Activation Details and information: Activation Name, Activation Date, Activation Client, and Activation Location. </a:t>
            </a:r>
            <a:endParaRPr lang="en-GB" sz="1000" i="1">
              <a:effectLst/>
              <a:latin typeface="Calibri" panose="020F0502020204030204" pitchFamily="34" charset="0"/>
              <a:ea typeface="Yu Mincho" panose="02020400000000000000" pitchFamily="18" charset="-128"/>
              <a:cs typeface="Arial" panose="020B0604020202020204" pitchFamily="34" charset="0"/>
            </a:endParaRPr>
          </a:p>
        </p:txBody>
      </p:sp>
      <p:pic>
        <p:nvPicPr>
          <p:cNvPr id="12" name="Picture 11" descr="Shape&#10;&#10;Description automatically generated with low confidence">
            <a:extLst>
              <a:ext uri="{FF2B5EF4-FFF2-40B4-BE49-F238E27FC236}">
                <a16:creationId xmlns:a16="http://schemas.microsoft.com/office/drawing/2014/main" id="{3325BF65-8019-96FA-CDF5-AF1C44672636}"/>
              </a:ext>
            </a:extLst>
          </p:cNvPr>
          <p:cNvPicPr>
            <a:picLocks noChangeAspect="1"/>
          </p:cNvPicPr>
          <p:nvPr/>
        </p:nvPicPr>
        <p:blipFill rotWithShape="1">
          <a:blip r:embed="rId2"/>
          <a:srcRect l="7047" t="6000" r="6000" b="24755"/>
          <a:stretch/>
        </p:blipFill>
        <p:spPr>
          <a:xfrm>
            <a:off x="2044065" y="1516411"/>
            <a:ext cx="1420777" cy="958957"/>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5387951C-15AC-85E6-90F0-F1BEB18637C5}"/>
              </a:ext>
            </a:extLst>
          </p:cNvPr>
          <p:cNvPicPr>
            <a:picLocks noChangeAspect="1"/>
          </p:cNvPicPr>
          <p:nvPr/>
        </p:nvPicPr>
        <p:blipFill rotWithShape="1">
          <a:blip r:embed="rId3"/>
          <a:srcRect l="29161" t="8212" r="30356" b="35301"/>
          <a:stretch/>
        </p:blipFill>
        <p:spPr>
          <a:xfrm>
            <a:off x="2272344" y="4036480"/>
            <a:ext cx="1319173" cy="1840688"/>
          </a:xfrm>
          <a:prstGeom prst="rect">
            <a:avLst/>
          </a:prstGeom>
        </p:spPr>
      </p:pic>
      <p:pic>
        <p:nvPicPr>
          <p:cNvPr id="44" name="Graphic 43">
            <a:extLst>
              <a:ext uri="{FF2B5EF4-FFF2-40B4-BE49-F238E27FC236}">
                <a16:creationId xmlns:a16="http://schemas.microsoft.com/office/drawing/2014/main" id="{76AD3EBF-BD94-733B-5604-8C190D17F7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23350" y="2823646"/>
            <a:ext cx="849883" cy="849883"/>
          </a:xfrm>
          <a:prstGeom prst="rect">
            <a:avLst/>
          </a:prstGeom>
        </p:spPr>
      </p:pic>
      <p:cxnSp>
        <p:nvCxnSpPr>
          <p:cNvPr id="46" name="Straight Arrow Connector 45">
            <a:extLst>
              <a:ext uri="{FF2B5EF4-FFF2-40B4-BE49-F238E27FC236}">
                <a16:creationId xmlns:a16="http://schemas.microsoft.com/office/drawing/2014/main" id="{B4114827-8961-436E-D983-45D92B0E8600}"/>
              </a:ext>
            </a:extLst>
          </p:cNvPr>
          <p:cNvCxnSpPr>
            <a:cxnSpLocks/>
          </p:cNvCxnSpPr>
          <p:nvPr/>
        </p:nvCxnSpPr>
        <p:spPr>
          <a:xfrm>
            <a:off x="3074483" y="2456995"/>
            <a:ext cx="253066" cy="306954"/>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74" name="Group 73">
            <a:extLst>
              <a:ext uri="{FF2B5EF4-FFF2-40B4-BE49-F238E27FC236}">
                <a16:creationId xmlns:a16="http://schemas.microsoft.com/office/drawing/2014/main" id="{921A86C4-9CF9-72E0-6EE0-A63755BBA5D7}"/>
              </a:ext>
            </a:extLst>
          </p:cNvPr>
          <p:cNvGrpSpPr/>
          <p:nvPr/>
        </p:nvGrpSpPr>
        <p:grpSpPr>
          <a:xfrm>
            <a:off x="6061173" y="2010611"/>
            <a:ext cx="1686959" cy="2006565"/>
            <a:chOff x="6170899" y="2616435"/>
            <a:chExt cx="1161066" cy="1381038"/>
          </a:xfrm>
        </p:grpSpPr>
        <p:pic>
          <p:nvPicPr>
            <p:cNvPr id="9" name="Graphic 8" descr="Database outline">
              <a:extLst>
                <a:ext uri="{FF2B5EF4-FFF2-40B4-BE49-F238E27FC236}">
                  <a16:creationId xmlns:a16="http://schemas.microsoft.com/office/drawing/2014/main" id="{C3EE5FEE-6148-F4A4-81C5-F6A6B5A3C5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3036" y="2880681"/>
              <a:ext cx="1116792" cy="1116792"/>
            </a:xfrm>
            <a:prstGeom prst="rect">
              <a:avLst/>
            </a:prstGeom>
          </p:spPr>
        </p:pic>
        <p:sp>
          <p:nvSpPr>
            <p:cNvPr id="57" name="TextBox 56">
              <a:extLst>
                <a:ext uri="{FF2B5EF4-FFF2-40B4-BE49-F238E27FC236}">
                  <a16:creationId xmlns:a16="http://schemas.microsoft.com/office/drawing/2014/main" id="{ABAB3C68-3AA6-4F99-26A0-71C20742B233}"/>
                </a:ext>
              </a:extLst>
            </p:cNvPr>
            <p:cNvSpPr txBox="1"/>
            <p:nvPr/>
          </p:nvSpPr>
          <p:spPr>
            <a:xfrm>
              <a:off x="6170899" y="2616435"/>
              <a:ext cx="1161066" cy="360111"/>
            </a:xfrm>
            <a:prstGeom prst="rect">
              <a:avLst/>
            </a:prstGeom>
            <a:noFill/>
          </p:spPr>
          <p:txBody>
            <a:bodyPr wrap="square">
              <a:spAutoFit/>
            </a:bodyPr>
            <a:lstStyle/>
            <a:p>
              <a:pPr algn="ctr"/>
              <a:r>
                <a:rPr lang="en-GB" sz="1400" b="1" i="1">
                  <a:effectLst/>
                  <a:latin typeface="+mj-lt"/>
                  <a:ea typeface="Calibri" panose="020F0502020204030204" pitchFamily="34" charset="0"/>
                  <a:cs typeface="Arial" panose="020B0604020202020204" pitchFamily="34" charset="0"/>
                </a:rPr>
                <a:t>Unified Experience Data </a:t>
              </a:r>
            </a:p>
          </p:txBody>
        </p:sp>
      </p:grpSp>
      <p:grpSp>
        <p:nvGrpSpPr>
          <p:cNvPr id="17423" name="Group 17422">
            <a:extLst>
              <a:ext uri="{FF2B5EF4-FFF2-40B4-BE49-F238E27FC236}">
                <a16:creationId xmlns:a16="http://schemas.microsoft.com/office/drawing/2014/main" id="{C704B168-6437-02EE-0E2C-CE6E57A38E9C}"/>
              </a:ext>
            </a:extLst>
          </p:cNvPr>
          <p:cNvGrpSpPr/>
          <p:nvPr/>
        </p:nvGrpSpPr>
        <p:grpSpPr>
          <a:xfrm>
            <a:off x="9284450" y="2377336"/>
            <a:ext cx="2129470" cy="1742502"/>
            <a:chOff x="8528364" y="3352909"/>
            <a:chExt cx="2474516" cy="2024846"/>
          </a:xfrm>
        </p:grpSpPr>
        <p:sp>
          <p:nvSpPr>
            <p:cNvPr id="17422" name="Rectangle: Rounded Corners 17421">
              <a:extLst>
                <a:ext uri="{FF2B5EF4-FFF2-40B4-BE49-F238E27FC236}">
                  <a16:creationId xmlns:a16="http://schemas.microsoft.com/office/drawing/2014/main" id="{89D67E92-FC35-9BEB-A0CF-8C57A75FACFA}"/>
                </a:ext>
              </a:extLst>
            </p:cNvPr>
            <p:cNvSpPr/>
            <p:nvPr/>
          </p:nvSpPr>
          <p:spPr>
            <a:xfrm>
              <a:off x="8528364" y="3352909"/>
              <a:ext cx="2474516" cy="202484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18" name="Picture 10">
              <a:extLst>
                <a:ext uri="{FF2B5EF4-FFF2-40B4-BE49-F238E27FC236}">
                  <a16:creationId xmlns:a16="http://schemas.microsoft.com/office/drawing/2014/main" id="{74F9D913-2DE7-A74C-BD7E-5BEC9A231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4372" y="3533587"/>
              <a:ext cx="1817679" cy="1817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a:extLst>
              <a:ext uri="{FF2B5EF4-FFF2-40B4-BE49-F238E27FC236}">
                <a16:creationId xmlns:a16="http://schemas.microsoft.com/office/drawing/2014/main" id="{0190B1A9-2372-4A5B-0046-DB0DAD00EFAF}"/>
              </a:ext>
            </a:extLst>
          </p:cNvPr>
          <p:cNvCxnSpPr>
            <a:cxnSpLocks/>
          </p:cNvCxnSpPr>
          <p:nvPr/>
        </p:nvCxnSpPr>
        <p:spPr>
          <a:xfrm flipH="1">
            <a:off x="3101982" y="3706278"/>
            <a:ext cx="225567" cy="292548"/>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7" name="Straight Arrow Connector 116">
            <a:extLst>
              <a:ext uri="{FF2B5EF4-FFF2-40B4-BE49-F238E27FC236}">
                <a16:creationId xmlns:a16="http://schemas.microsoft.com/office/drawing/2014/main" id="{623A803B-CE6B-E436-2035-367BFAC31920}"/>
              </a:ext>
            </a:extLst>
          </p:cNvPr>
          <p:cNvCxnSpPr>
            <a:cxnSpLocks/>
          </p:cNvCxnSpPr>
          <p:nvPr/>
        </p:nvCxnSpPr>
        <p:spPr>
          <a:xfrm flipH="1">
            <a:off x="4148594" y="3269249"/>
            <a:ext cx="2052689" cy="0"/>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7410" name="Straight Arrow Connector 17409">
            <a:extLst>
              <a:ext uri="{FF2B5EF4-FFF2-40B4-BE49-F238E27FC236}">
                <a16:creationId xmlns:a16="http://schemas.microsoft.com/office/drawing/2014/main" id="{B5C6D99A-4CE1-D8F4-8B92-74DC5EAFF035}"/>
              </a:ext>
            </a:extLst>
          </p:cNvPr>
          <p:cNvCxnSpPr>
            <a:cxnSpLocks/>
          </p:cNvCxnSpPr>
          <p:nvPr/>
        </p:nvCxnSpPr>
        <p:spPr>
          <a:xfrm>
            <a:off x="7487107" y="3295617"/>
            <a:ext cx="912614" cy="0"/>
          </a:xfrm>
          <a:prstGeom prst="straightConnector1">
            <a:avLst/>
          </a:prstGeom>
          <a:ln w="28575">
            <a:headEnd type="non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17427" name="Group 17426">
            <a:extLst>
              <a:ext uri="{FF2B5EF4-FFF2-40B4-BE49-F238E27FC236}">
                <a16:creationId xmlns:a16="http://schemas.microsoft.com/office/drawing/2014/main" id="{1E766FC4-9957-1117-EC6E-5E0FCA2A2B45}"/>
              </a:ext>
            </a:extLst>
          </p:cNvPr>
          <p:cNvGrpSpPr/>
          <p:nvPr/>
        </p:nvGrpSpPr>
        <p:grpSpPr>
          <a:xfrm>
            <a:off x="9284450" y="801565"/>
            <a:ext cx="2129471" cy="1396373"/>
            <a:chOff x="8528364" y="1569897"/>
            <a:chExt cx="2474516" cy="1622632"/>
          </a:xfrm>
        </p:grpSpPr>
        <p:sp>
          <p:nvSpPr>
            <p:cNvPr id="17425" name="Rectangle: Rounded Corners 17424">
              <a:extLst>
                <a:ext uri="{FF2B5EF4-FFF2-40B4-BE49-F238E27FC236}">
                  <a16:creationId xmlns:a16="http://schemas.microsoft.com/office/drawing/2014/main" id="{C370189D-DA73-3188-BA4E-9FAF86CD1054}"/>
                </a:ext>
              </a:extLst>
            </p:cNvPr>
            <p:cNvSpPr/>
            <p:nvPr/>
          </p:nvSpPr>
          <p:spPr>
            <a:xfrm>
              <a:off x="8528364" y="1569897"/>
              <a:ext cx="2474516" cy="16226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21" name="Picture 12" descr="Events Calendar Year View Demo | Timely">
              <a:extLst>
                <a:ext uri="{FF2B5EF4-FFF2-40B4-BE49-F238E27FC236}">
                  <a16:creationId xmlns:a16="http://schemas.microsoft.com/office/drawing/2014/main" id="{6A48D35B-D24F-4BE8-1B47-674E8979F8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379" t="12777" r="6993" b="15467"/>
            <a:stretch/>
          </p:blipFill>
          <p:spPr bwMode="auto">
            <a:xfrm>
              <a:off x="8727237" y="1833430"/>
              <a:ext cx="2146514" cy="127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31" name="Group 17430">
            <a:extLst>
              <a:ext uri="{FF2B5EF4-FFF2-40B4-BE49-F238E27FC236}">
                <a16:creationId xmlns:a16="http://schemas.microsoft.com/office/drawing/2014/main" id="{CA3620E5-69C9-ACC1-B290-CC32E21C6ED3}"/>
              </a:ext>
            </a:extLst>
          </p:cNvPr>
          <p:cNvGrpSpPr/>
          <p:nvPr/>
        </p:nvGrpSpPr>
        <p:grpSpPr>
          <a:xfrm>
            <a:off x="6168827" y="5051843"/>
            <a:ext cx="1461497" cy="838446"/>
            <a:chOff x="5814677" y="1458292"/>
            <a:chExt cx="2299862" cy="1319407"/>
          </a:xfrm>
        </p:grpSpPr>
        <p:pic>
          <p:nvPicPr>
            <p:cNvPr id="17428" name="Picture 14" descr="What are Azure Cognitive Services? - Azure Cognitive ...">
              <a:extLst>
                <a:ext uri="{FF2B5EF4-FFF2-40B4-BE49-F238E27FC236}">
                  <a16:creationId xmlns:a16="http://schemas.microsoft.com/office/drawing/2014/main" id="{5DD034A0-A75A-55D2-C617-D7DD83EDBBC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855" t="16039" r="24798" b="23566"/>
            <a:stretch/>
          </p:blipFill>
          <p:spPr bwMode="auto">
            <a:xfrm>
              <a:off x="6080443" y="1458292"/>
              <a:ext cx="1757651" cy="1054220"/>
            </a:xfrm>
            <a:prstGeom prst="rect">
              <a:avLst/>
            </a:prstGeom>
            <a:noFill/>
            <a:extLst>
              <a:ext uri="{909E8E84-426E-40DD-AFC4-6F175D3DCCD1}">
                <a14:hiddenFill xmlns:a14="http://schemas.microsoft.com/office/drawing/2010/main">
                  <a:solidFill>
                    <a:srgbClr val="FFFFFF"/>
                  </a:solidFill>
                </a14:hiddenFill>
              </a:ext>
            </a:extLst>
          </p:spPr>
        </p:pic>
        <p:sp>
          <p:nvSpPr>
            <p:cNvPr id="17430" name="TextBox 17429">
              <a:extLst>
                <a:ext uri="{FF2B5EF4-FFF2-40B4-BE49-F238E27FC236}">
                  <a16:creationId xmlns:a16="http://schemas.microsoft.com/office/drawing/2014/main" id="{11B95293-8575-A7E7-5EE6-91CDE2F8EBA0}"/>
                </a:ext>
              </a:extLst>
            </p:cNvPr>
            <p:cNvSpPr txBox="1"/>
            <p:nvPr/>
          </p:nvSpPr>
          <p:spPr>
            <a:xfrm>
              <a:off x="5814677" y="2447425"/>
              <a:ext cx="2299862" cy="330274"/>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Cognitive </a:t>
              </a:r>
              <a:r>
                <a:rPr lang="en-GB" sz="1100" b="1" i="1">
                  <a:latin typeface="+mj-lt"/>
                  <a:ea typeface="Calibri" panose="020F0502020204030204" pitchFamily="34" charset="0"/>
                  <a:cs typeface="Arial" panose="020B0604020202020204" pitchFamily="34" charset="0"/>
                </a:rPr>
                <a:t>S</a:t>
              </a:r>
              <a:r>
                <a:rPr lang="en-GB" sz="1100" b="1" i="1">
                  <a:effectLst/>
                  <a:latin typeface="+mj-lt"/>
                  <a:ea typeface="Calibri" panose="020F0502020204030204" pitchFamily="34" charset="0"/>
                  <a:cs typeface="Arial" panose="020B0604020202020204" pitchFamily="34" charset="0"/>
                </a:rPr>
                <a:t>ervices</a:t>
              </a:r>
            </a:p>
          </p:txBody>
        </p:sp>
      </p:grpSp>
      <p:pic>
        <p:nvPicPr>
          <p:cNvPr id="17436" name="Picture 17435" descr="Logo&#10;&#10;Description automatically generated">
            <a:extLst>
              <a:ext uri="{FF2B5EF4-FFF2-40B4-BE49-F238E27FC236}">
                <a16:creationId xmlns:a16="http://schemas.microsoft.com/office/drawing/2014/main" id="{79383673-DEAD-737F-5368-FFC6E724D069}"/>
              </a:ext>
            </a:extLst>
          </p:cNvPr>
          <p:cNvPicPr>
            <a:picLocks noChangeAspect="1"/>
          </p:cNvPicPr>
          <p:nvPr/>
        </p:nvPicPr>
        <p:blipFill>
          <a:blip r:embed="rId11"/>
          <a:stretch>
            <a:fillRect/>
          </a:stretch>
        </p:blipFill>
        <p:spPr>
          <a:xfrm>
            <a:off x="6636062" y="3063385"/>
            <a:ext cx="527029" cy="527282"/>
          </a:xfrm>
          <a:prstGeom prst="rect">
            <a:avLst/>
          </a:prstGeom>
        </p:spPr>
      </p:pic>
      <p:grpSp>
        <p:nvGrpSpPr>
          <p:cNvPr id="17445" name="Group 17444">
            <a:extLst>
              <a:ext uri="{FF2B5EF4-FFF2-40B4-BE49-F238E27FC236}">
                <a16:creationId xmlns:a16="http://schemas.microsoft.com/office/drawing/2014/main" id="{F8D07C16-7D66-DB07-82D2-3C0B5AF69DDF}"/>
              </a:ext>
            </a:extLst>
          </p:cNvPr>
          <p:cNvGrpSpPr/>
          <p:nvPr/>
        </p:nvGrpSpPr>
        <p:grpSpPr>
          <a:xfrm>
            <a:off x="9266543" y="4344799"/>
            <a:ext cx="2147377" cy="1757155"/>
            <a:chOff x="8528364" y="4728927"/>
            <a:chExt cx="2147377" cy="1757155"/>
          </a:xfrm>
        </p:grpSpPr>
        <p:sp>
          <p:nvSpPr>
            <p:cNvPr id="17442" name="Rectangle: Rounded Corners 17441">
              <a:extLst>
                <a:ext uri="{FF2B5EF4-FFF2-40B4-BE49-F238E27FC236}">
                  <a16:creationId xmlns:a16="http://schemas.microsoft.com/office/drawing/2014/main" id="{B0D7E532-B4AD-7476-90F8-042582717ED1}"/>
                </a:ext>
              </a:extLst>
            </p:cNvPr>
            <p:cNvSpPr/>
            <p:nvPr/>
          </p:nvSpPr>
          <p:spPr>
            <a:xfrm>
              <a:off x="8528364" y="4728927"/>
              <a:ext cx="2147377" cy="17571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44" name="Picture 18" descr="Premium Vector | Flat chat bot for web design flat isometric vector  illustration artificial intelligence">
              <a:extLst>
                <a:ext uri="{FF2B5EF4-FFF2-40B4-BE49-F238E27FC236}">
                  <a16:creationId xmlns:a16="http://schemas.microsoft.com/office/drawing/2014/main" id="{8A00B606-9EDC-C20F-82EA-2EEB8C9320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23205" y="4969158"/>
              <a:ext cx="1786383" cy="1477221"/>
            </a:xfrm>
            <a:prstGeom prst="rect">
              <a:avLst/>
            </a:prstGeom>
            <a:noFill/>
            <a:extLst>
              <a:ext uri="{909E8E84-426E-40DD-AFC4-6F175D3DCCD1}">
                <a14:hiddenFill xmlns:a14="http://schemas.microsoft.com/office/drawing/2010/main">
                  <a:solidFill>
                    <a:srgbClr val="FFFFFF"/>
                  </a:solidFill>
                </a14:hiddenFill>
              </a:ext>
            </a:extLst>
          </p:spPr>
        </p:pic>
      </p:grpSp>
      <p:sp>
        <p:nvSpPr>
          <p:cNvPr id="17446" name="TextBox 17445">
            <a:extLst>
              <a:ext uri="{FF2B5EF4-FFF2-40B4-BE49-F238E27FC236}">
                <a16:creationId xmlns:a16="http://schemas.microsoft.com/office/drawing/2014/main" id="{842868ED-AD25-1D88-9F7C-D4D598EA9168}"/>
              </a:ext>
            </a:extLst>
          </p:cNvPr>
          <p:cNvSpPr txBox="1"/>
          <p:nvPr/>
        </p:nvSpPr>
        <p:spPr>
          <a:xfrm>
            <a:off x="9393503" y="810702"/>
            <a:ext cx="1957960" cy="261610"/>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Activation Schedule</a:t>
            </a:r>
          </a:p>
        </p:txBody>
      </p:sp>
      <p:sp>
        <p:nvSpPr>
          <p:cNvPr id="17447" name="TextBox 17446">
            <a:extLst>
              <a:ext uri="{FF2B5EF4-FFF2-40B4-BE49-F238E27FC236}">
                <a16:creationId xmlns:a16="http://schemas.microsoft.com/office/drawing/2014/main" id="{F462FB9B-73ED-EE43-B2FE-95839315AD8A}"/>
              </a:ext>
            </a:extLst>
          </p:cNvPr>
          <p:cNvSpPr txBox="1"/>
          <p:nvPr/>
        </p:nvSpPr>
        <p:spPr>
          <a:xfrm>
            <a:off x="9376736" y="2356552"/>
            <a:ext cx="1957960" cy="261610"/>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Activation Insights</a:t>
            </a:r>
          </a:p>
        </p:txBody>
      </p:sp>
      <p:sp>
        <p:nvSpPr>
          <p:cNvPr id="17448" name="TextBox 17447">
            <a:extLst>
              <a:ext uri="{FF2B5EF4-FFF2-40B4-BE49-F238E27FC236}">
                <a16:creationId xmlns:a16="http://schemas.microsoft.com/office/drawing/2014/main" id="{5571E017-C427-AA6C-61E9-7C6FD8BD94BB}"/>
              </a:ext>
            </a:extLst>
          </p:cNvPr>
          <p:cNvSpPr txBox="1"/>
          <p:nvPr/>
        </p:nvSpPr>
        <p:spPr>
          <a:xfrm>
            <a:off x="9356793" y="4344799"/>
            <a:ext cx="1957960" cy="261610"/>
          </a:xfrm>
          <a:prstGeom prst="rect">
            <a:avLst/>
          </a:prstGeom>
          <a:noFill/>
        </p:spPr>
        <p:txBody>
          <a:bodyPr wrap="square">
            <a:spAutoFit/>
          </a:bodyPr>
          <a:lstStyle/>
          <a:p>
            <a:pPr algn="ctr"/>
            <a:r>
              <a:rPr lang="en-GB" sz="1100" b="1" i="1">
                <a:latin typeface="+mj-lt"/>
                <a:cs typeface="Arial" panose="020B0604020202020204" pitchFamily="34" charset="0"/>
              </a:rPr>
              <a:t>Conversational Insights</a:t>
            </a:r>
          </a:p>
        </p:txBody>
      </p:sp>
      <p:cxnSp>
        <p:nvCxnSpPr>
          <p:cNvPr id="17449" name="Straight Arrow Connector 17448">
            <a:extLst>
              <a:ext uri="{FF2B5EF4-FFF2-40B4-BE49-F238E27FC236}">
                <a16:creationId xmlns:a16="http://schemas.microsoft.com/office/drawing/2014/main" id="{976D89D6-317D-22C9-529B-41AB3294C1C4}"/>
              </a:ext>
            </a:extLst>
          </p:cNvPr>
          <p:cNvCxnSpPr>
            <a:cxnSpLocks/>
            <a:stCxn id="9" idx="2"/>
          </p:cNvCxnSpPr>
          <p:nvPr/>
        </p:nvCxnSpPr>
        <p:spPr>
          <a:xfrm flipH="1">
            <a:off x="6899576" y="4017176"/>
            <a:ext cx="5077" cy="902523"/>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7462" name="Left Brace 17461">
            <a:extLst>
              <a:ext uri="{FF2B5EF4-FFF2-40B4-BE49-F238E27FC236}">
                <a16:creationId xmlns:a16="http://schemas.microsoft.com/office/drawing/2014/main" id="{F27AD8AF-A1B7-EC92-B4A3-0C47BA071C4D}"/>
              </a:ext>
            </a:extLst>
          </p:cNvPr>
          <p:cNvSpPr/>
          <p:nvPr/>
        </p:nvSpPr>
        <p:spPr>
          <a:xfrm>
            <a:off x="8430391" y="1506944"/>
            <a:ext cx="623887" cy="3640164"/>
          </a:xfrm>
          <a:prstGeom prst="leftBrace">
            <a:avLst>
              <a:gd name="adj1" fmla="val 8333"/>
              <a:gd name="adj2" fmla="val 491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 name="TextBox 1">
            <a:extLst>
              <a:ext uri="{FF2B5EF4-FFF2-40B4-BE49-F238E27FC236}">
                <a16:creationId xmlns:a16="http://schemas.microsoft.com/office/drawing/2014/main" id="{B8970897-BA48-A608-693C-C026A2C0E96E}"/>
              </a:ext>
            </a:extLst>
          </p:cNvPr>
          <p:cNvSpPr txBox="1"/>
          <p:nvPr/>
        </p:nvSpPr>
        <p:spPr>
          <a:xfrm>
            <a:off x="277567" y="3998350"/>
            <a:ext cx="1814363" cy="1851661"/>
          </a:xfrm>
          <a:prstGeom prst="rect">
            <a:avLst/>
          </a:prstGeom>
          <a:noFill/>
        </p:spPr>
        <p:txBody>
          <a:bodyPr wrap="square">
            <a:spAutoFit/>
          </a:bodyPr>
          <a:lstStyle/>
          <a:p>
            <a:pPr lvl="0">
              <a:lnSpc>
                <a:spcPct val="115000"/>
              </a:lnSpc>
              <a:spcAft>
                <a:spcPts val="1000"/>
              </a:spcAft>
            </a:pPr>
            <a:r>
              <a:rPr lang="en-GB" sz="1000" b="1" i="1">
                <a:effectLst/>
                <a:latin typeface="Momo Neue"/>
                <a:ea typeface="Yu Mincho" panose="02020400000000000000" pitchFamily="18" charset="-128"/>
                <a:cs typeface="Arial" panose="020B0604020202020204" pitchFamily="34" charset="0"/>
              </a:rPr>
              <a:t>Field Management</a:t>
            </a:r>
            <a:br>
              <a:rPr lang="en-GB" sz="1000" i="1">
                <a:effectLst/>
                <a:latin typeface="Momo Neue"/>
                <a:ea typeface="Yu Mincho" panose="02020400000000000000" pitchFamily="18" charset="-128"/>
                <a:cs typeface="Arial" panose="020B0604020202020204" pitchFamily="34" charset="0"/>
              </a:rPr>
            </a:br>
            <a:r>
              <a:rPr lang="en-GB" sz="1000" i="1">
                <a:effectLst/>
                <a:latin typeface="Momo Neue"/>
                <a:ea typeface="Yu Mincho" panose="02020400000000000000" pitchFamily="18" charset="-128"/>
                <a:cs typeface="Arial" panose="020B0604020202020204" pitchFamily="34" charset="0"/>
              </a:rPr>
              <a:t>Portfolio-wide standardized system for managing </a:t>
            </a:r>
            <a:r>
              <a:rPr lang="en-GB" sz="1000" b="0" i="1">
                <a:solidFill>
                  <a:srgbClr val="374151"/>
                </a:solidFill>
                <a:effectLst/>
                <a:latin typeface="Söhne"/>
              </a:rPr>
              <a:t>event details, assets, and on-site wrap information. It includes a cloud/web-based tool accessible from anywhere for real-time updates and version control, eliminating the need for multiple spreadsheets. </a:t>
            </a:r>
            <a:endParaRPr lang="en-GB" sz="1000" i="1">
              <a:effectLst/>
              <a:latin typeface="Calibri" panose="020F0502020204030204" pitchFamily="34" charset="0"/>
              <a:ea typeface="Yu Mincho" panose="02020400000000000000" pitchFamily="18" charset="-128"/>
              <a:cs typeface="Arial" panose="020B0604020202020204" pitchFamily="34" charset="0"/>
            </a:endParaRPr>
          </a:p>
        </p:txBody>
      </p:sp>
      <p:sp>
        <p:nvSpPr>
          <p:cNvPr id="11" name="TextBox 10">
            <a:extLst>
              <a:ext uri="{FF2B5EF4-FFF2-40B4-BE49-F238E27FC236}">
                <a16:creationId xmlns:a16="http://schemas.microsoft.com/office/drawing/2014/main" id="{B1556F7E-7CB3-F061-047F-4865923A0FAE}"/>
              </a:ext>
            </a:extLst>
          </p:cNvPr>
          <p:cNvSpPr txBox="1"/>
          <p:nvPr/>
        </p:nvSpPr>
        <p:spPr>
          <a:xfrm>
            <a:off x="360777" y="787985"/>
            <a:ext cx="8564694" cy="261610"/>
          </a:xfrm>
          <a:prstGeom prst="rect">
            <a:avLst/>
          </a:prstGeom>
          <a:noFill/>
        </p:spPr>
        <p:txBody>
          <a:bodyPr wrap="square">
            <a:spAutoFit/>
          </a:bodyPr>
          <a:lstStyle/>
          <a:p>
            <a:r>
              <a:rPr lang="en-GB" sz="1100" b="0" i="0">
                <a:solidFill>
                  <a:srgbClr val="202124"/>
                </a:solidFill>
                <a:effectLst/>
                <a:latin typeface="+mj-lt"/>
              </a:rPr>
              <a:t>Unified data </a:t>
            </a:r>
            <a:r>
              <a:rPr lang="en-GB" sz="1100" b="0" i="0">
                <a:solidFill>
                  <a:srgbClr val="040C28"/>
                </a:solidFill>
                <a:effectLst/>
                <a:latin typeface="+mj-lt"/>
              </a:rPr>
              <a:t>aggregates data from disparate sources into a single view providing complete and accurate answers to critical questions</a:t>
            </a:r>
            <a:r>
              <a:rPr lang="en-GB" sz="1100">
                <a:solidFill>
                  <a:srgbClr val="040C28"/>
                </a:solidFill>
                <a:latin typeface="+mj-lt"/>
              </a:rPr>
              <a:t>.</a:t>
            </a:r>
            <a:endParaRPr lang="en-GB" sz="1100"/>
          </a:p>
        </p:txBody>
      </p:sp>
    </p:spTree>
    <p:extLst>
      <p:ext uri="{BB962C8B-B14F-4D97-AF65-F5344CB8AC3E}">
        <p14:creationId xmlns:p14="http://schemas.microsoft.com/office/powerpoint/2010/main" val="1633744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73FE-7E1F-9C32-FF7F-AE5D129FF9B6}"/>
              </a:ext>
            </a:extLst>
          </p:cNvPr>
          <p:cNvSpPr>
            <a:spLocks noGrp="1"/>
          </p:cNvSpPr>
          <p:nvPr>
            <p:ph type="title"/>
          </p:nvPr>
        </p:nvSpPr>
        <p:spPr/>
        <p:txBody>
          <a:bodyPr/>
          <a:lstStyle/>
          <a:p>
            <a:r>
              <a:rPr lang="en-GB">
                <a:latin typeface="Arial Black"/>
              </a:rPr>
              <a:t>UNIFIED EXPERINCE DATA FLOW</a:t>
            </a:r>
          </a:p>
        </p:txBody>
      </p:sp>
      <p:sp>
        <p:nvSpPr>
          <p:cNvPr id="4" name="Slide Number Placeholder 3">
            <a:extLst>
              <a:ext uri="{FF2B5EF4-FFF2-40B4-BE49-F238E27FC236}">
                <a16:creationId xmlns:a16="http://schemas.microsoft.com/office/drawing/2014/main" id="{66BCFAAF-451A-8212-85A3-1F95DCE913BC}"/>
              </a:ext>
            </a:extLst>
          </p:cNvPr>
          <p:cNvSpPr>
            <a:spLocks noGrp="1"/>
          </p:cNvSpPr>
          <p:nvPr>
            <p:ph type="sldNum" sz="quarter" idx="4"/>
          </p:nvPr>
        </p:nvSpPr>
        <p:spPr/>
        <p:txBody>
          <a:bodyPr/>
          <a:lstStyle/>
          <a:p>
            <a:fld id="{28A7D70B-BA5B-454D-9E9C-85AA311AB73C}" type="slidenum">
              <a:rPr lang="en-US" smtClean="0"/>
              <a:pPr/>
              <a:t>11</a:t>
            </a:fld>
            <a:endParaRPr lang="en-US"/>
          </a:p>
        </p:txBody>
      </p:sp>
      <p:pic>
        <p:nvPicPr>
          <p:cNvPr id="5" name="Picture 4" descr="Diagram, timeline&#10;&#10;Description automatically generated">
            <a:extLst>
              <a:ext uri="{FF2B5EF4-FFF2-40B4-BE49-F238E27FC236}">
                <a16:creationId xmlns:a16="http://schemas.microsoft.com/office/drawing/2014/main" id="{25192252-3165-320F-20B1-0A746333F5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151" y="1094692"/>
            <a:ext cx="10941698" cy="5060502"/>
          </a:xfrm>
          <a:prstGeom prst="rect">
            <a:avLst/>
          </a:prstGeom>
          <a:solidFill>
            <a:schemeClr val="bg1"/>
          </a:solidFill>
          <a:ln>
            <a:solidFill>
              <a:schemeClr val="bg1">
                <a:lumMod val="50000"/>
              </a:schemeClr>
            </a:solidFill>
          </a:ln>
        </p:spPr>
      </p:pic>
    </p:spTree>
    <p:extLst>
      <p:ext uri="{BB962C8B-B14F-4D97-AF65-F5344CB8AC3E}">
        <p14:creationId xmlns:p14="http://schemas.microsoft.com/office/powerpoint/2010/main" val="17536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C28F-FEA3-DA67-D67C-48B741BF5DF0}"/>
              </a:ext>
            </a:extLst>
          </p:cNvPr>
          <p:cNvSpPr>
            <a:spLocks noGrp="1"/>
          </p:cNvSpPr>
          <p:nvPr>
            <p:ph type="title"/>
          </p:nvPr>
        </p:nvSpPr>
        <p:spPr/>
        <p:txBody>
          <a:bodyPr/>
          <a:lstStyle/>
          <a:p>
            <a:r>
              <a:rPr lang="en-US">
                <a:latin typeface="Arial Black"/>
              </a:rPr>
              <a:t>LOOKING AHEAD:</a:t>
            </a:r>
            <a:br>
              <a:rPr lang="en-US"/>
            </a:br>
            <a:r>
              <a:rPr lang="en-US">
                <a:latin typeface="Arial Black"/>
              </a:rPr>
              <a:t>"Nielsen of Experience" beyond Unified Data Model</a:t>
            </a:r>
          </a:p>
        </p:txBody>
      </p:sp>
      <p:graphicFrame>
        <p:nvGraphicFramePr>
          <p:cNvPr id="5" name="Table 5">
            <a:extLst>
              <a:ext uri="{FF2B5EF4-FFF2-40B4-BE49-F238E27FC236}">
                <a16:creationId xmlns:a16="http://schemas.microsoft.com/office/drawing/2014/main" id="{719F79FB-8722-C981-2ED0-67B66065C979}"/>
              </a:ext>
            </a:extLst>
          </p:cNvPr>
          <p:cNvGraphicFramePr>
            <a:graphicFrameLocks noGrp="1"/>
          </p:cNvGraphicFramePr>
          <p:nvPr>
            <p:ph idx="1"/>
            <p:extLst>
              <p:ext uri="{D42A27DB-BD31-4B8C-83A1-F6EECF244321}">
                <p14:modId xmlns:p14="http://schemas.microsoft.com/office/powerpoint/2010/main" val="1455292807"/>
              </p:ext>
            </p:extLst>
          </p:nvPr>
        </p:nvGraphicFramePr>
        <p:xfrm>
          <a:off x="419100" y="1635617"/>
          <a:ext cx="11353800" cy="4307983"/>
        </p:xfrm>
        <a:graphic>
          <a:graphicData uri="http://schemas.openxmlformats.org/drawingml/2006/table">
            <a:tbl>
              <a:tblPr firstRow="1" bandRow="1">
                <a:tableStyleId>{5C22544A-7EE6-4342-B048-85BDC9FD1C3A}</a:tableStyleId>
              </a:tblPr>
              <a:tblGrid>
                <a:gridCol w="3784600">
                  <a:extLst>
                    <a:ext uri="{9D8B030D-6E8A-4147-A177-3AD203B41FA5}">
                      <a16:colId xmlns:a16="http://schemas.microsoft.com/office/drawing/2014/main" val="1880727806"/>
                    </a:ext>
                  </a:extLst>
                </a:gridCol>
                <a:gridCol w="3784600">
                  <a:extLst>
                    <a:ext uri="{9D8B030D-6E8A-4147-A177-3AD203B41FA5}">
                      <a16:colId xmlns:a16="http://schemas.microsoft.com/office/drawing/2014/main" val="604011256"/>
                    </a:ext>
                  </a:extLst>
                </a:gridCol>
                <a:gridCol w="3784600">
                  <a:extLst>
                    <a:ext uri="{9D8B030D-6E8A-4147-A177-3AD203B41FA5}">
                      <a16:colId xmlns:a16="http://schemas.microsoft.com/office/drawing/2014/main" val="2447550862"/>
                    </a:ext>
                  </a:extLst>
                </a:gridCol>
              </a:tblGrid>
              <a:tr h="695905">
                <a:tc>
                  <a:txBody>
                    <a:bodyPr/>
                    <a:lstStyle/>
                    <a:p>
                      <a:r>
                        <a:rPr lang="en-US">
                          <a:latin typeface="Poppins" pitchFamily="2" charset="77"/>
                          <a:cs typeface="Poppins" pitchFamily="2" charset="77"/>
                        </a:rPr>
                        <a:t>PHASE 1</a:t>
                      </a:r>
                    </a:p>
                    <a:p>
                      <a:r>
                        <a:rPr lang="en-US">
                          <a:latin typeface="Poppins" pitchFamily="2" charset="77"/>
                          <a:cs typeface="Poppins" pitchFamily="2" charset="77"/>
                        </a:rPr>
                        <a:t>Unified Event Data</a:t>
                      </a:r>
                    </a:p>
                  </a:txBody>
                  <a:tcPr>
                    <a:solidFill>
                      <a:schemeClr val="accent1"/>
                    </a:solidFill>
                  </a:tcPr>
                </a:tc>
                <a:tc>
                  <a:txBody>
                    <a:bodyPr/>
                    <a:lstStyle/>
                    <a:p>
                      <a:r>
                        <a:rPr lang="en-US">
                          <a:latin typeface="Poppins" pitchFamily="2" charset="77"/>
                          <a:cs typeface="Poppins" pitchFamily="2" charset="77"/>
                        </a:rPr>
                        <a:t>PHASE 2</a:t>
                      </a:r>
                    </a:p>
                    <a:p>
                      <a:r>
                        <a:rPr lang="en-US">
                          <a:latin typeface="Poppins" pitchFamily="2" charset="77"/>
                          <a:cs typeface="Poppins" pitchFamily="2" charset="77"/>
                        </a:rPr>
                        <a:t>Product</a:t>
                      </a:r>
                    </a:p>
                  </a:txBody>
                  <a:tcPr>
                    <a:solidFill>
                      <a:schemeClr val="accent1"/>
                    </a:solidFill>
                  </a:tcPr>
                </a:tc>
                <a:tc>
                  <a:txBody>
                    <a:bodyPr/>
                    <a:lstStyle/>
                    <a:p>
                      <a:r>
                        <a:rPr lang="en-US">
                          <a:latin typeface="Poppins" pitchFamily="2" charset="77"/>
                          <a:cs typeface="Poppins" pitchFamily="2" charset="77"/>
                        </a:rPr>
                        <a:t>PHASE 3</a:t>
                      </a:r>
                    </a:p>
                    <a:p>
                      <a:r>
                        <a:rPr lang="en-US">
                          <a:latin typeface="Poppins" pitchFamily="2" charset="77"/>
                          <a:cs typeface="Poppins" pitchFamily="2" charset="77"/>
                        </a:rPr>
                        <a:t>Commercial Pricing</a:t>
                      </a:r>
                    </a:p>
                  </a:txBody>
                  <a:tcPr>
                    <a:solidFill>
                      <a:schemeClr val="accent1"/>
                    </a:solidFill>
                  </a:tcPr>
                </a:tc>
                <a:extLst>
                  <a:ext uri="{0D108BD9-81ED-4DB2-BD59-A6C34878D82A}">
                    <a16:rowId xmlns:a16="http://schemas.microsoft.com/office/drawing/2014/main" val="3707318324"/>
                  </a:ext>
                </a:extLst>
              </a:tr>
              <a:tr h="3612078">
                <a:tc>
                  <a:txBody>
                    <a:bodyPr/>
                    <a:lstStyle/>
                    <a:p>
                      <a:pPr marL="285750" indent="-285750">
                        <a:spcAft>
                          <a:spcPts val="1200"/>
                        </a:spcAft>
                        <a:buFont typeface="Arial" panose="020B0604020202020204" pitchFamily="34" charset="0"/>
                        <a:buChar char="•"/>
                      </a:pPr>
                      <a:r>
                        <a:rPr lang="en-US" sz="1400">
                          <a:latin typeface="Poppins" pitchFamily="2" charset="77"/>
                          <a:cs typeface="Poppins" pitchFamily="2" charset="77"/>
                        </a:rPr>
                        <a:t>Continued ingestion of both our current client and MOMO proprietary event data</a:t>
                      </a:r>
                    </a:p>
                    <a:p>
                      <a:pPr marL="285750" indent="-285750">
                        <a:spcAft>
                          <a:spcPts val="1200"/>
                        </a:spcAft>
                        <a:buFont typeface="Arial" panose="020B0604020202020204" pitchFamily="34" charset="0"/>
                        <a:buChar char="•"/>
                      </a:pPr>
                      <a:r>
                        <a:rPr lang="en-US" sz="1400">
                          <a:latin typeface="Poppins" pitchFamily="2" charset="77"/>
                          <a:cs typeface="Poppins" pitchFamily="2" charset="77"/>
                        </a:rPr>
                        <a:t>Standardized ingestion models – api, 3</a:t>
                      </a:r>
                      <a:r>
                        <a:rPr lang="en-US" sz="1400" baseline="30000">
                          <a:latin typeface="Poppins" pitchFamily="2" charset="77"/>
                          <a:cs typeface="Poppins" pitchFamily="2" charset="77"/>
                        </a:rPr>
                        <a:t>rd</a:t>
                      </a:r>
                      <a:r>
                        <a:rPr lang="en-US" sz="1400">
                          <a:latin typeface="Poppins" pitchFamily="2" charset="77"/>
                          <a:cs typeface="Poppins" pitchFamily="2" charset="77"/>
                        </a:rPr>
                        <a:t> party data sources, tagging/flagging</a:t>
                      </a:r>
                    </a:p>
                    <a:p>
                      <a:pPr marL="285750" indent="-285750">
                        <a:spcAft>
                          <a:spcPts val="1200"/>
                        </a:spcAft>
                        <a:buFont typeface="Arial" panose="020B0604020202020204" pitchFamily="34" charset="0"/>
                        <a:buChar char="•"/>
                      </a:pPr>
                      <a:r>
                        <a:rPr lang="en-US" sz="1400">
                          <a:latin typeface="Poppins" pitchFamily="2" charset="77"/>
                          <a:cs typeface="Poppins" pitchFamily="2" charset="77"/>
                        </a:rPr>
                        <a:t>Storage</a:t>
                      </a:r>
                    </a:p>
                    <a:p>
                      <a:pPr marL="285750" indent="-285750">
                        <a:spcAft>
                          <a:spcPts val="1200"/>
                        </a:spcAft>
                        <a:buFont typeface="Arial" panose="020B0604020202020204" pitchFamily="34" charset="0"/>
                        <a:buChar char="•"/>
                      </a:pPr>
                      <a:r>
                        <a:rPr lang="en-US" sz="1400">
                          <a:latin typeface="Poppins" pitchFamily="2" charset="77"/>
                          <a:cs typeface="Poppins" pitchFamily="2" charset="77"/>
                        </a:rPr>
                        <a:t>Cognitive Services/ queries</a:t>
                      </a:r>
                    </a:p>
                  </a:txBody>
                  <a:tcPr/>
                </a:tc>
                <a:tc>
                  <a:txBody>
                    <a:bodyPr/>
                    <a:lstStyle/>
                    <a:p>
                      <a:pPr marL="285750" indent="-285750">
                        <a:spcAft>
                          <a:spcPts val="1200"/>
                        </a:spcAft>
                        <a:buFont typeface="Arial" panose="020B0604020202020204" pitchFamily="34" charset="0"/>
                        <a:buChar char="•"/>
                      </a:pPr>
                      <a:r>
                        <a:rPr lang="en-US" sz="1400">
                          <a:latin typeface="Poppins" pitchFamily="2" charset="77"/>
                          <a:cs typeface="Poppins" pitchFamily="2" charset="77"/>
                        </a:rPr>
                        <a:t>Ingest new client data (even clients we don’t do events for) – use of standard method as well as data transformation required</a:t>
                      </a:r>
                    </a:p>
                    <a:p>
                      <a:pPr marL="285750" indent="-285750">
                        <a:spcAft>
                          <a:spcPts val="1200"/>
                        </a:spcAft>
                        <a:buFont typeface="Arial" panose="020B0604020202020204" pitchFamily="34" charset="0"/>
                        <a:buChar char="•"/>
                      </a:pPr>
                      <a:r>
                        <a:rPr lang="en-US" sz="1400">
                          <a:latin typeface="Poppins" pitchFamily="2" charset="77"/>
                          <a:cs typeface="Poppins" pitchFamily="2" charset="77"/>
                        </a:rPr>
                        <a:t>Compare client data to our event data by category – outside/inside, sports, music etc. , timing, weather</a:t>
                      </a:r>
                    </a:p>
                    <a:p>
                      <a:pPr marL="285750" indent="-285750">
                        <a:spcAft>
                          <a:spcPts val="1200"/>
                        </a:spcAft>
                        <a:buFont typeface="Arial" panose="020B0604020202020204" pitchFamily="34" charset="0"/>
                        <a:buChar char="•"/>
                      </a:pPr>
                      <a:r>
                        <a:rPr lang="en-US" sz="1400">
                          <a:latin typeface="Poppins" pitchFamily="2" charset="77"/>
                          <a:cs typeface="Poppins" pitchFamily="2" charset="77"/>
                        </a:rPr>
                        <a:t>Generate reports – trends, benchmark comparisons, “We Know” series etc. </a:t>
                      </a:r>
                    </a:p>
                    <a:p>
                      <a:pPr marL="285750" indent="-285750">
                        <a:spcAft>
                          <a:spcPts val="1200"/>
                        </a:spcAft>
                        <a:buFont typeface="Arial" panose="020B0604020202020204" pitchFamily="34" charset="0"/>
                        <a:buChar char="•"/>
                      </a:pPr>
                      <a:r>
                        <a:rPr lang="en-US" sz="1400">
                          <a:latin typeface="Poppins" pitchFamily="2" charset="77"/>
                          <a:cs typeface="Poppins" pitchFamily="2" charset="77"/>
                        </a:rPr>
                        <a:t>Dashboards of client data with some benchmarks/comparison flags by category</a:t>
                      </a:r>
                    </a:p>
                  </a:txBody>
                  <a:tcPr/>
                </a:tc>
                <a:tc>
                  <a:txBody>
                    <a:bodyPr/>
                    <a:lstStyle/>
                    <a:p>
                      <a:pPr marL="285750" indent="-285750">
                        <a:spcAft>
                          <a:spcPts val="1200"/>
                        </a:spcAft>
                        <a:buFont typeface="Arial" panose="020B0604020202020204" pitchFamily="34" charset="0"/>
                        <a:buChar char="•"/>
                      </a:pPr>
                      <a:r>
                        <a:rPr lang="en-US" sz="1400">
                          <a:latin typeface="Poppins" pitchFamily="2" charset="77"/>
                          <a:cs typeface="Poppins" pitchFamily="2" charset="77"/>
                        </a:rPr>
                        <a:t>Ingestion Pricing – one time &amp; ongoing, use of API</a:t>
                      </a:r>
                    </a:p>
                    <a:p>
                      <a:pPr marL="285750" indent="-285750">
                        <a:spcAft>
                          <a:spcPts val="1200"/>
                        </a:spcAft>
                        <a:buFont typeface="Arial" panose="020B0604020202020204" pitchFamily="34" charset="0"/>
                        <a:buChar char="•"/>
                      </a:pPr>
                      <a:r>
                        <a:rPr lang="en-US" sz="1400">
                          <a:latin typeface="Poppins" pitchFamily="2" charset="77"/>
                          <a:cs typeface="Poppins" pitchFamily="2" charset="77"/>
                        </a:rPr>
                        <a:t>Category inclusion Pricing for comparison (do some cost more?)</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400">
                          <a:latin typeface="Poppins" pitchFamily="2" charset="77"/>
                          <a:cs typeface="Poppins" pitchFamily="2" charset="77"/>
                        </a:rPr>
                        <a:t>Custom report Pricing for deeper dives into your data and the comparison to our data set</a:t>
                      </a:r>
                    </a:p>
                    <a:p>
                      <a:pPr marL="285750" indent="-285750">
                        <a:spcAft>
                          <a:spcPts val="1200"/>
                        </a:spcAft>
                        <a:buFont typeface="Arial" panose="020B0604020202020204" pitchFamily="34" charset="0"/>
                        <a:buChar char="•"/>
                      </a:pPr>
                      <a:r>
                        <a:rPr lang="en-US" sz="1400">
                          <a:latin typeface="Poppins" pitchFamily="2" charset="77"/>
                          <a:cs typeface="Poppins" pitchFamily="2" charset="77"/>
                        </a:rPr>
                        <a:t>Dashboard creation/access Pricing with licensing/seat access</a:t>
                      </a:r>
                    </a:p>
                  </a:txBody>
                  <a:tcPr/>
                </a:tc>
                <a:extLst>
                  <a:ext uri="{0D108BD9-81ED-4DB2-BD59-A6C34878D82A}">
                    <a16:rowId xmlns:a16="http://schemas.microsoft.com/office/drawing/2014/main" val="3008156387"/>
                  </a:ext>
                </a:extLst>
              </a:tr>
            </a:tbl>
          </a:graphicData>
        </a:graphic>
      </p:graphicFrame>
      <p:sp>
        <p:nvSpPr>
          <p:cNvPr id="4" name="Slide Number Placeholder 3">
            <a:extLst>
              <a:ext uri="{FF2B5EF4-FFF2-40B4-BE49-F238E27FC236}">
                <a16:creationId xmlns:a16="http://schemas.microsoft.com/office/drawing/2014/main" id="{3EEDEC63-1AA5-510A-98DC-1566BB24FAB3}"/>
              </a:ext>
            </a:extLst>
          </p:cNvPr>
          <p:cNvSpPr>
            <a:spLocks noGrp="1"/>
          </p:cNvSpPr>
          <p:nvPr>
            <p:ph type="sldNum" sz="quarter" idx="4"/>
          </p:nvPr>
        </p:nvSpPr>
        <p:spPr/>
        <p:txBody>
          <a:bodyPr/>
          <a:lstStyle/>
          <a:p>
            <a:fld id="{28A7D70B-BA5B-454D-9E9C-85AA311AB73C}" type="slidenum">
              <a:rPr lang="en-US" smtClean="0"/>
              <a:pPr/>
              <a:t>12</a:t>
            </a:fld>
            <a:endParaRPr lang="en-US"/>
          </a:p>
        </p:txBody>
      </p:sp>
    </p:spTree>
    <p:extLst>
      <p:ext uri="{BB962C8B-B14F-4D97-AF65-F5344CB8AC3E}">
        <p14:creationId xmlns:p14="http://schemas.microsoft.com/office/powerpoint/2010/main" val="3112952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AE97981-DCD6-3121-D274-AC34BE83E098}"/>
              </a:ext>
            </a:extLst>
          </p:cNvPr>
          <p:cNvSpPr>
            <a:spLocks noGrp="1"/>
          </p:cNvSpPr>
          <p:nvPr>
            <p:ph type="pic" sz="quarter" idx="10"/>
          </p:nvPr>
        </p:nvSpPr>
        <p:spPr/>
        <p:txBody>
          <a:bodyPr/>
          <a:lstStyle/>
          <a:p>
            <a:endParaRPr lang="en-GB"/>
          </a:p>
        </p:txBody>
      </p:sp>
      <p:sp>
        <p:nvSpPr>
          <p:cNvPr id="7" name="Title 6">
            <a:extLst>
              <a:ext uri="{FF2B5EF4-FFF2-40B4-BE49-F238E27FC236}">
                <a16:creationId xmlns:a16="http://schemas.microsoft.com/office/drawing/2014/main" id="{4D15CF87-98B1-F66D-A98A-D2AD05EEA3E4}"/>
              </a:ext>
            </a:extLst>
          </p:cNvPr>
          <p:cNvSpPr>
            <a:spLocks noGrp="1"/>
          </p:cNvSpPr>
          <p:nvPr>
            <p:ph type="title"/>
          </p:nvPr>
        </p:nvSpPr>
        <p:spPr/>
        <p:txBody>
          <a:bodyPr/>
          <a:lstStyle/>
          <a:p>
            <a:r>
              <a:rPr lang="en-GB"/>
              <a:t>FIELD MANAGEMENT</a:t>
            </a:r>
          </a:p>
        </p:txBody>
      </p:sp>
      <p:sp>
        <p:nvSpPr>
          <p:cNvPr id="4" name="Slide Number Placeholder 3">
            <a:extLst>
              <a:ext uri="{FF2B5EF4-FFF2-40B4-BE49-F238E27FC236}">
                <a16:creationId xmlns:a16="http://schemas.microsoft.com/office/drawing/2014/main" id="{09BD3F78-6AA7-BA45-2E26-35086555AB3D}"/>
              </a:ext>
            </a:extLst>
          </p:cNvPr>
          <p:cNvSpPr>
            <a:spLocks noGrp="1"/>
          </p:cNvSpPr>
          <p:nvPr>
            <p:ph type="sldNum" sz="quarter" idx="4"/>
          </p:nvPr>
        </p:nvSpPr>
        <p:spPr/>
        <p:txBody>
          <a:bodyPr/>
          <a:lstStyle/>
          <a:p>
            <a:fld id="{28A7D70B-BA5B-454D-9E9C-85AA311AB73C}" type="slidenum">
              <a:rPr lang="en-US" smtClean="0"/>
              <a:pPr/>
              <a:t>13</a:t>
            </a:fld>
            <a:endParaRPr lang="en-US"/>
          </a:p>
        </p:txBody>
      </p:sp>
    </p:spTree>
    <p:extLst>
      <p:ext uri="{BB962C8B-B14F-4D97-AF65-F5344CB8AC3E}">
        <p14:creationId xmlns:p14="http://schemas.microsoft.com/office/powerpoint/2010/main" val="3349227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4DA29F-8CCE-79E4-F1F6-9D79BC902CE1}"/>
              </a:ext>
            </a:extLst>
          </p:cNvPr>
          <p:cNvSpPr>
            <a:spLocks noGrp="1"/>
          </p:cNvSpPr>
          <p:nvPr>
            <p:ph type="title"/>
          </p:nvPr>
        </p:nvSpPr>
        <p:spPr/>
        <p:txBody>
          <a:bodyPr/>
          <a:lstStyle/>
          <a:p>
            <a:r>
              <a:rPr lang="en-GB"/>
              <a:t>GOAL</a:t>
            </a:r>
          </a:p>
        </p:txBody>
      </p:sp>
      <p:sp>
        <p:nvSpPr>
          <p:cNvPr id="5" name="Content Placeholder 4">
            <a:extLst>
              <a:ext uri="{FF2B5EF4-FFF2-40B4-BE49-F238E27FC236}">
                <a16:creationId xmlns:a16="http://schemas.microsoft.com/office/drawing/2014/main" id="{E7720CA2-607B-F8E1-C69F-B71CA1B1540E}"/>
              </a:ext>
            </a:extLst>
          </p:cNvPr>
          <p:cNvSpPr>
            <a:spLocks noGrp="1"/>
          </p:cNvSpPr>
          <p:nvPr>
            <p:ph idx="1"/>
          </p:nvPr>
        </p:nvSpPr>
        <p:spPr/>
        <p:txBody>
          <a:bodyPr vert="horz" lIns="0" tIns="0" rIns="0" bIns="0" rtlCol="0" anchor="t">
            <a:normAutofit/>
          </a:bodyPr>
          <a:lstStyle/>
          <a:p>
            <a:pPr marL="0" indent="0">
              <a:buNone/>
            </a:pPr>
            <a:r>
              <a:rPr lang="en-GB" sz="3600">
                <a:latin typeface="Arial"/>
                <a:cs typeface="Arial"/>
              </a:rPr>
              <a:t>Identify a field management cloud platform that can </a:t>
            </a:r>
            <a:r>
              <a:rPr lang="en-GB" sz="3600">
                <a:solidFill>
                  <a:schemeClr val="dk1"/>
                </a:solidFill>
                <a:latin typeface="Arial"/>
                <a:cs typeface="Arial"/>
              </a:rPr>
              <a:t>manage event details, assets, and training material and collect post-event wrap information.</a:t>
            </a:r>
          </a:p>
        </p:txBody>
      </p:sp>
    </p:spTree>
    <p:extLst>
      <p:ext uri="{BB962C8B-B14F-4D97-AF65-F5344CB8AC3E}">
        <p14:creationId xmlns:p14="http://schemas.microsoft.com/office/powerpoint/2010/main" val="128380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83AA-3CDF-9803-3B07-2FD2FD572014}"/>
              </a:ext>
            </a:extLst>
          </p:cNvPr>
          <p:cNvSpPr>
            <a:spLocks noGrp="1"/>
          </p:cNvSpPr>
          <p:nvPr>
            <p:ph type="title"/>
          </p:nvPr>
        </p:nvSpPr>
        <p:spPr/>
        <p:txBody>
          <a:bodyPr/>
          <a:lstStyle/>
          <a:p>
            <a:r>
              <a:rPr lang="en-GB"/>
              <a:t>KEY REQUIREMENTS</a:t>
            </a:r>
          </a:p>
        </p:txBody>
      </p:sp>
      <p:graphicFrame>
        <p:nvGraphicFramePr>
          <p:cNvPr id="6" name="Table 6">
            <a:extLst>
              <a:ext uri="{FF2B5EF4-FFF2-40B4-BE49-F238E27FC236}">
                <a16:creationId xmlns:a16="http://schemas.microsoft.com/office/drawing/2014/main" id="{74384CD3-2EB8-0C53-D479-5DA04D86F635}"/>
              </a:ext>
            </a:extLst>
          </p:cNvPr>
          <p:cNvGraphicFramePr>
            <a:graphicFrameLocks noGrp="1"/>
          </p:cNvGraphicFramePr>
          <p:nvPr>
            <p:ph idx="1"/>
            <p:extLst>
              <p:ext uri="{D42A27DB-BD31-4B8C-83A1-F6EECF244321}">
                <p14:modId xmlns:p14="http://schemas.microsoft.com/office/powerpoint/2010/main" val="2152219147"/>
              </p:ext>
            </p:extLst>
          </p:nvPr>
        </p:nvGraphicFramePr>
        <p:xfrm>
          <a:off x="419100" y="952500"/>
          <a:ext cx="10727155" cy="5014530"/>
        </p:xfrm>
        <a:graphic>
          <a:graphicData uri="http://schemas.openxmlformats.org/drawingml/2006/table">
            <a:tbl>
              <a:tblPr firstRow="1" bandRow="1">
                <a:tableStyleId>{21E4AEA4-8DFA-4A89-87EB-49C32662AFE0}</a:tableStyleId>
              </a:tblPr>
              <a:tblGrid>
                <a:gridCol w="2445913">
                  <a:extLst>
                    <a:ext uri="{9D8B030D-6E8A-4147-A177-3AD203B41FA5}">
                      <a16:colId xmlns:a16="http://schemas.microsoft.com/office/drawing/2014/main" val="4117142821"/>
                    </a:ext>
                  </a:extLst>
                </a:gridCol>
                <a:gridCol w="8281242">
                  <a:extLst>
                    <a:ext uri="{9D8B030D-6E8A-4147-A177-3AD203B41FA5}">
                      <a16:colId xmlns:a16="http://schemas.microsoft.com/office/drawing/2014/main" val="784225133"/>
                    </a:ext>
                  </a:extLst>
                </a:gridCol>
              </a:tblGrid>
              <a:tr h="449706">
                <a:tc>
                  <a:txBody>
                    <a:bodyPr/>
                    <a:lstStyle/>
                    <a:p>
                      <a:r>
                        <a:rPr lang="en-GB"/>
                        <a:t>FEATURE</a:t>
                      </a:r>
                    </a:p>
                  </a:txBody>
                  <a:tcPr/>
                </a:tc>
                <a:tc>
                  <a:txBody>
                    <a:bodyPr/>
                    <a:lstStyle/>
                    <a:p>
                      <a:r>
                        <a:rPr lang="en-GB"/>
                        <a:t>DESCRIPTION </a:t>
                      </a:r>
                    </a:p>
                  </a:txBody>
                  <a:tcPr/>
                </a:tc>
                <a:extLst>
                  <a:ext uri="{0D108BD9-81ED-4DB2-BD59-A6C34878D82A}">
                    <a16:rowId xmlns:a16="http://schemas.microsoft.com/office/drawing/2014/main" val="2129817440"/>
                  </a:ext>
                </a:extLst>
              </a:tr>
              <a:tr h="449706">
                <a:tc>
                  <a:txBody>
                    <a:bodyPr/>
                    <a:lstStyle/>
                    <a:p>
                      <a:pPr algn="r" rtl="0" fontAlgn="b"/>
                      <a:r>
                        <a:rPr lang="en-GB" sz="1100" b="1">
                          <a:effectLst/>
                        </a:rPr>
                        <a:t>Dashboard View</a:t>
                      </a:r>
                    </a:p>
                  </a:txBody>
                  <a:tcPr marL="28575" marR="28575" marT="19050" marB="19050" anchor="ctr"/>
                </a:tc>
                <a:tc>
                  <a:txBody>
                    <a:bodyPr/>
                    <a:lstStyle/>
                    <a:p>
                      <a:r>
                        <a:rPr lang="en-GB" sz="1100"/>
                        <a:t>A wrap up view for BL to see all scheduled, in progress, or recapped events.</a:t>
                      </a:r>
                    </a:p>
                  </a:txBody>
                  <a:tcPr anchor="ctr"/>
                </a:tc>
                <a:extLst>
                  <a:ext uri="{0D108BD9-81ED-4DB2-BD59-A6C34878D82A}">
                    <a16:rowId xmlns:a16="http://schemas.microsoft.com/office/drawing/2014/main" val="1503628264"/>
                  </a:ext>
                </a:extLst>
              </a:tr>
              <a:tr h="449706">
                <a:tc>
                  <a:txBody>
                    <a:bodyPr/>
                    <a:lstStyle/>
                    <a:p>
                      <a:pPr algn="r" rtl="0" fontAlgn="b"/>
                      <a:r>
                        <a:rPr lang="en-GB" sz="1100" b="1">
                          <a:effectLst/>
                        </a:rPr>
                        <a:t>Calendar </a:t>
                      </a:r>
                    </a:p>
                  </a:txBody>
                  <a:tcPr marL="28575" marR="28575" marT="19050" marB="19050" anchor="ctr"/>
                </a:tc>
                <a:tc>
                  <a:txBody>
                    <a:bodyPr/>
                    <a:lstStyle/>
                    <a:p>
                      <a:r>
                        <a:rPr lang="en-GB" sz="1100"/>
                        <a:t>A view of all ongoing or recapped events.</a:t>
                      </a:r>
                    </a:p>
                  </a:txBody>
                  <a:tcPr anchor="ctr"/>
                </a:tc>
                <a:extLst>
                  <a:ext uri="{0D108BD9-81ED-4DB2-BD59-A6C34878D82A}">
                    <a16:rowId xmlns:a16="http://schemas.microsoft.com/office/drawing/2014/main" val="1005526338"/>
                  </a:ext>
                </a:extLst>
              </a:tr>
              <a:tr h="449706">
                <a:tc>
                  <a:txBody>
                    <a:bodyPr/>
                    <a:lstStyle/>
                    <a:p>
                      <a:pPr algn="r" rtl="0" fontAlgn="b"/>
                      <a:r>
                        <a:rPr lang="en-GB" sz="1100" b="1">
                          <a:effectLst/>
                        </a:rPr>
                        <a:t>Bi-Directional API</a:t>
                      </a:r>
                    </a:p>
                  </a:txBody>
                  <a:tcPr marL="28575" marR="28575" marT="19050" marB="19050" anchor="ctr"/>
                </a:tc>
                <a:tc>
                  <a:txBody>
                    <a:bodyPr/>
                    <a:lstStyle/>
                    <a:p>
                      <a:r>
                        <a:rPr lang="en-GB" sz="1100"/>
                        <a:t>Ability to ingest GUID (and any updates to name, location, program etc) as well as POST data to Momentum BI.</a:t>
                      </a:r>
                    </a:p>
                  </a:txBody>
                  <a:tcPr anchor="ctr"/>
                </a:tc>
                <a:extLst>
                  <a:ext uri="{0D108BD9-81ED-4DB2-BD59-A6C34878D82A}">
                    <a16:rowId xmlns:a16="http://schemas.microsoft.com/office/drawing/2014/main" val="787600354"/>
                  </a:ext>
                </a:extLst>
              </a:tr>
              <a:tr h="449706">
                <a:tc>
                  <a:txBody>
                    <a:bodyPr/>
                    <a:lstStyle/>
                    <a:p>
                      <a:pPr algn="r" rtl="0" fontAlgn="b"/>
                      <a:r>
                        <a:rPr lang="en-GB" sz="1100" b="1">
                          <a:effectLst/>
                        </a:rPr>
                        <a:t>Mobile optimized for field staff</a:t>
                      </a:r>
                    </a:p>
                  </a:txBody>
                  <a:tcPr marL="28575" marR="28575" marT="19050" marB="19050" anchor="ctr"/>
                </a:tc>
                <a:tc>
                  <a:txBody>
                    <a:bodyPr/>
                    <a:lstStyle/>
                    <a:p>
                      <a:r>
                        <a:rPr lang="en-GB" sz="1100"/>
                        <a:t>Mobile phone friendly (native app or web app) for field staff to record data from their phones.</a:t>
                      </a:r>
                    </a:p>
                  </a:txBody>
                  <a:tcPr anchor="ctr"/>
                </a:tc>
                <a:extLst>
                  <a:ext uri="{0D108BD9-81ED-4DB2-BD59-A6C34878D82A}">
                    <a16:rowId xmlns:a16="http://schemas.microsoft.com/office/drawing/2014/main" val="2622699040"/>
                  </a:ext>
                </a:extLst>
              </a:tr>
              <a:tr h="517470">
                <a:tc>
                  <a:txBody>
                    <a:bodyPr/>
                    <a:lstStyle/>
                    <a:p>
                      <a:pPr algn="r" rtl="0" fontAlgn="b"/>
                      <a:r>
                        <a:rPr lang="en-GB" sz="1100" b="1">
                          <a:effectLst/>
                        </a:rPr>
                        <a:t>Attachments for Event</a:t>
                      </a:r>
                    </a:p>
                  </a:txBody>
                  <a:tcPr marL="28575" marR="28575" marT="19050" marB="19050" anchor="ctr"/>
                </a:tc>
                <a:tc>
                  <a:txBody>
                    <a:bodyPr/>
                    <a:lstStyle/>
                    <a:p>
                      <a:r>
                        <a:rPr lang="en-GB" sz="1100"/>
                        <a:t>Momentum to upload training documents, troubleshooting guides, directions to site location, etc—easily accessible for field staff.</a:t>
                      </a:r>
                    </a:p>
                  </a:txBody>
                  <a:tcPr anchor="ctr"/>
                </a:tc>
                <a:extLst>
                  <a:ext uri="{0D108BD9-81ED-4DB2-BD59-A6C34878D82A}">
                    <a16:rowId xmlns:a16="http://schemas.microsoft.com/office/drawing/2014/main" val="1820011569"/>
                  </a:ext>
                </a:extLst>
              </a:tr>
              <a:tr h="449706">
                <a:tc>
                  <a:txBody>
                    <a:bodyPr/>
                    <a:lstStyle/>
                    <a:p>
                      <a:pPr algn="r" rtl="0" fontAlgn="b"/>
                      <a:r>
                        <a:rPr lang="en-GB" sz="1100" b="1">
                          <a:effectLst/>
                        </a:rPr>
                        <a:t>Offline Data Entry</a:t>
                      </a:r>
                    </a:p>
                  </a:txBody>
                  <a:tcPr marL="28575" marR="28575" marT="19050" marB="19050" anchor="ctr"/>
                </a:tc>
                <a:tc>
                  <a:txBody>
                    <a:bodyPr/>
                    <a:lstStyle/>
                    <a:p>
                      <a:r>
                        <a:rPr lang="en-GB" sz="1100"/>
                        <a:t>Option to push data to live if network connection is unstable.</a:t>
                      </a:r>
                    </a:p>
                  </a:txBody>
                  <a:tcPr anchor="ctr"/>
                </a:tc>
                <a:extLst>
                  <a:ext uri="{0D108BD9-81ED-4DB2-BD59-A6C34878D82A}">
                    <a16:rowId xmlns:a16="http://schemas.microsoft.com/office/drawing/2014/main" val="2771597260"/>
                  </a:ext>
                </a:extLst>
              </a:tr>
              <a:tr h="449706">
                <a:tc>
                  <a:txBody>
                    <a:bodyPr/>
                    <a:lstStyle/>
                    <a:p>
                      <a:pPr algn="r" rtl="0" fontAlgn="b"/>
                      <a:r>
                        <a:rPr lang="en-GB" sz="1100" b="1">
                          <a:effectLst/>
                        </a:rPr>
                        <a:t>Media Upload and Tagging</a:t>
                      </a:r>
                    </a:p>
                  </a:txBody>
                  <a:tcPr marL="28575" marR="28575" marT="19050" marB="19050" anchor="ctr"/>
                </a:tc>
                <a:tc>
                  <a:txBody>
                    <a:bodyPr/>
                    <a:lstStyle/>
                    <a:p>
                      <a:r>
                        <a:rPr lang="en-GB" sz="1100"/>
                        <a:t>Video and photo upload—Momentum can tag photos/rate photos to easily use for client reports.</a:t>
                      </a:r>
                    </a:p>
                  </a:txBody>
                  <a:tcPr anchor="ctr"/>
                </a:tc>
                <a:extLst>
                  <a:ext uri="{0D108BD9-81ED-4DB2-BD59-A6C34878D82A}">
                    <a16:rowId xmlns:a16="http://schemas.microsoft.com/office/drawing/2014/main" val="601354624"/>
                  </a:ext>
                </a:extLst>
              </a:tr>
              <a:tr h="449706">
                <a:tc>
                  <a:txBody>
                    <a:bodyPr/>
                    <a:lstStyle/>
                    <a:p>
                      <a:pPr algn="r" rtl="0" fontAlgn="b"/>
                      <a:r>
                        <a:rPr lang="en-GB" sz="1100" b="1">
                          <a:effectLst/>
                        </a:rPr>
                        <a:t>SMS Event Reminders</a:t>
                      </a:r>
                    </a:p>
                  </a:txBody>
                  <a:tcPr marL="28575" marR="28575" marT="19050" marB="19050" anchor="ctr"/>
                </a:tc>
                <a:tc>
                  <a:txBody>
                    <a:bodyPr/>
                    <a:lstStyle/>
                    <a:p>
                      <a:r>
                        <a:rPr lang="en-GB" sz="1100"/>
                        <a:t>Push notifications for field staff to work or recap events.</a:t>
                      </a:r>
                    </a:p>
                  </a:txBody>
                  <a:tcPr anchor="ctr"/>
                </a:tc>
                <a:extLst>
                  <a:ext uri="{0D108BD9-81ED-4DB2-BD59-A6C34878D82A}">
                    <a16:rowId xmlns:a16="http://schemas.microsoft.com/office/drawing/2014/main" val="2686940102"/>
                  </a:ext>
                </a:extLst>
              </a:tr>
              <a:tr h="449706">
                <a:tc>
                  <a:txBody>
                    <a:bodyPr/>
                    <a:lstStyle/>
                    <a:p>
                      <a:pPr algn="r" rtl="0" fontAlgn="b"/>
                      <a:r>
                        <a:rPr lang="en-GB" sz="1100" b="1">
                          <a:effectLst/>
                        </a:rPr>
                        <a:t>Recap Notifications</a:t>
                      </a:r>
                    </a:p>
                  </a:txBody>
                  <a:tcPr marL="28575" marR="28575" marT="19050" marB="19050" anchor="ctr"/>
                </a:tc>
                <a:tc>
                  <a:txBody>
                    <a:bodyPr/>
                    <a:lstStyle/>
                    <a:p>
                      <a:r>
                        <a:rPr lang="en-GB" sz="1100"/>
                        <a:t>Reminders to recap events (field staff).</a:t>
                      </a:r>
                    </a:p>
                  </a:txBody>
                  <a:tcPr anchor="ctr"/>
                </a:tc>
                <a:extLst>
                  <a:ext uri="{0D108BD9-81ED-4DB2-BD59-A6C34878D82A}">
                    <a16:rowId xmlns:a16="http://schemas.microsoft.com/office/drawing/2014/main" val="698377616"/>
                  </a:ext>
                </a:extLst>
              </a:tr>
              <a:tr h="449706">
                <a:tc>
                  <a:txBody>
                    <a:bodyPr/>
                    <a:lstStyle/>
                    <a:p>
                      <a:pPr algn="r" rtl="0" fontAlgn="b"/>
                      <a:r>
                        <a:rPr lang="en-GB" sz="1100" b="1">
                          <a:effectLst/>
                        </a:rPr>
                        <a:t>Review Recap Reports prior to submitting</a:t>
                      </a:r>
                    </a:p>
                  </a:txBody>
                  <a:tcPr marL="28575" marR="28575" marT="19050" marB="19050" anchor="ctr"/>
                </a:tc>
                <a:tc>
                  <a:txBody>
                    <a:bodyPr/>
                    <a:lstStyle/>
                    <a:p>
                      <a:r>
                        <a:rPr lang="en-GB" sz="1100"/>
                        <a:t>Recap data will not push to Momo BI unless "approved" by Momentum staff.</a:t>
                      </a:r>
                    </a:p>
                  </a:txBody>
                  <a:tcPr anchor="ctr"/>
                </a:tc>
                <a:extLst>
                  <a:ext uri="{0D108BD9-81ED-4DB2-BD59-A6C34878D82A}">
                    <a16:rowId xmlns:a16="http://schemas.microsoft.com/office/drawing/2014/main" val="2879856629"/>
                  </a:ext>
                </a:extLst>
              </a:tr>
            </a:tbl>
          </a:graphicData>
        </a:graphic>
      </p:graphicFrame>
      <p:sp>
        <p:nvSpPr>
          <p:cNvPr id="4" name="Slide Number Placeholder 3">
            <a:extLst>
              <a:ext uri="{FF2B5EF4-FFF2-40B4-BE49-F238E27FC236}">
                <a16:creationId xmlns:a16="http://schemas.microsoft.com/office/drawing/2014/main" id="{0BA9A9F5-71F4-7C80-7239-06A7AB99D2C3}"/>
              </a:ext>
            </a:extLst>
          </p:cNvPr>
          <p:cNvSpPr>
            <a:spLocks noGrp="1"/>
          </p:cNvSpPr>
          <p:nvPr>
            <p:ph type="sldNum" sz="quarter" idx="4"/>
          </p:nvPr>
        </p:nvSpPr>
        <p:spPr/>
        <p:txBody>
          <a:bodyPr/>
          <a:lstStyle/>
          <a:p>
            <a:fld id="{28A7D70B-BA5B-454D-9E9C-85AA311AB73C}" type="slidenum">
              <a:rPr lang="en-US" smtClean="0"/>
              <a:pPr/>
              <a:t>15</a:t>
            </a:fld>
            <a:endParaRPr lang="en-US"/>
          </a:p>
        </p:txBody>
      </p:sp>
    </p:spTree>
    <p:extLst>
      <p:ext uri="{BB962C8B-B14F-4D97-AF65-F5344CB8AC3E}">
        <p14:creationId xmlns:p14="http://schemas.microsoft.com/office/powerpoint/2010/main" val="283441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CB9FEB-A89B-A9CF-5B1F-2C951EE7977E}"/>
              </a:ext>
            </a:extLst>
          </p:cNvPr>
          <p:cNvSpPr>
            <a:spLocks noGrp="1"/>
          </p:cNvSpPr>
          <p:nvPr>
            <p:ph type="title"/>
          </p:nvPr>
        </p:nvSpPr>
        <p:spPr/>
        <p:txBody>
          <a:bodyPr/>
          <a:lstStyle/>
          <a:p>
            <a:r>
              <a:rPr lang="en-GB">
                <a:latin typeface="Arial Black"/>
              </a:rPr>
              <a:t>FIELD MARKETING PLATFORM ANALYSIS</a:t>
            </a:r>
            <a:endParaRPr lang="en-GB"/>
          </a:p>
        </p:txBody>
      </p:sp>
      <p:sp>
        <p:nvSpPr>
          <p:cNvPr id="4" name="Slide Number Placeholder 3">
            <a:extLst>
              <a:ext uri="{FF2B5EF4-FFF2-40B4-BE49-F238E27FC236}">
                <a16:creationId xmlns:a16="http://schemas.microsoft.com/office/drawing/2014/main" id="{A3609C3E-E928-D4E1-969E-B6D53AE327D3}"/>
              </a:ext>
            </a:extLst>
          </p:cNvPr>
          <p:cNvSpPr>
            <a:spLocks noGrp="1"/>
          </p:cNvSpPr>
          <p:nvPr>
            <p:ph type="sldNum" sz="quarter" idx="4"/>
          </p:nvPr>
        </p:nvSpPr>
        <p:spPr/>
        <p:txBody>
          <a:bodyPr/>
          <a:lstStyle/>
          <a:p>
            <a:fld id="{28A7D70B-BA5B-454D-9E9C-85AA311AB73C}" type="slidenum">
              <a:rPr lang="en-US" smtClean="0"/>
              <a:pPr/>
              <a:t>16</a:t>
            </a:fld>
            <a:endParaRPr lang="en-US"/>
          </a:p>
        </p:txBody>
      </p:sp>
    </p:spTree>
    <p:extLst>
      <p:ext uri="{BB962C8B-B14F-4D97-AF65-F5344CB8AC3E}">
        <p14:creationId xmlns:p14="http://schemas.microsoft.com/office/powerpoint/2010/main" val="1970857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E8E97F-BFC3-25EA-3FD8-1E8CC22A7103}"/>
              </a:ext>
            </a:extLst>
          </p:cNvPr>
          <p:cNvSpPr>
            <a:spLocks noGrp="1"/>
          </p:cNvSpPr>
          <p:nvPr>
            <p:ph type="title"/>
          </p:nvPr>
        </p:nvSpPr>
        <p:spPr/>
        <p:txBody>
          <a:bodyPr/>
          <a:lstStyle/>
          <a:p>
            <a:r>
              <a:rPr lang="en" sz="3200">
                <a:solidFill>
                  <a:srgbClr val="000000"/>
                </a:solidFill>
                <a:latin typeface="Arial Black"/>
              </a:rPr>
              <a:t>FIELD MARKETING FEATURES</a:t>
            </a:r>
            <a:endParaRPr lang="en-GB">
              <a:latin typeface="Arial Black"/>
            </a:endParaRPr>
          </a:p>
        </p:txBody>
      </p:sp>
      <p:sp>
        <p:nvSpPr>
          <p:cNvPr id="6" name="Content Placeholder 5">
            <a:extLst>
              <a:ext uri="{FF2B5EF4-FFF2-40B4-BE49-F238E27FC236}">
                <a16:creationId xmlns:a16="http://schemas.microsoft.com/office/drawing/2014/main" id="{C948ED53-7B5F-F9EB-BBD7-7BAF311BFED4}"/>
              </a:ext>
            </a:extLst>
          </p:cNvPr>
          <p:cNvSpPr>
            <a:spLocks noGrp="1"/>
          </p:cNvSpPr>
          <p:nvPr>
            <p:ph idx="1"/>
          </p:nvPr>
        </p:nvSpPr>
        <p:spPr>
          <a:xfrm>
            <a:off x="419100" y="1238250"/>
            <a:ext cx="11353800" cy="4381499"/>
          </a:xfrm>
        </p:spPr>
        <p:txBody>
          <a:bodyPr/>
          <a:lstStyle/>
          <a:p>
            <a:pPr marL="0" indent="0">
              <a:buNone/>
            </a:pPr>
            <a:r>
              <a:rPr lang="en-GB"/>
              <a:t>T</a:t>
            </a:r>
            <a:r>
              <a:rPr lang="en-GB" sz="1600"/>
              <a:t>op 3 Platforms + </a:t>
            </a:r>
            <a:r>
              <a:rPr lang="en-GB" sz="1600" err="1"/>
              <a:t>AnyRoad</a:t>
            </a:r>
            <a:r>
              <a:rPr lang="en-GB" sz="1600"/>
              <a:t> that meet the requirements of both Verizon and overall Momentum needs. </a:t>
            </a:r>
          </a:p>
          <a:p>
            <a:endParaRPr lang="en-GB"/>
          </a:p>
        </p:txBody>
      </p:sp>
      <p:sp>
        <p:nvSpPr>
          <p:cNvPr id="4" name="Slide Number Placeholder 3">
            <a:extLst>
              <a:ext uri="{FF2B5EF4-FFF2-40B4-BE49-F238E27FC236}">
                <a16:creationId xmlns:a16="http://schemas.microsoft.com/office/drawing/2014/main" id="{F50EDDF7-9916-0968-14F1-C94ED577ECC8}"/>
              </a:ext>
            </a:extLst>
          </p:cNvPr>
          <p:cNvSpPr>
            <a:spLocks noGrp="1"/>
          </p:cNvSpPr>
          <p:nvPr>
            <p:ph type="sldNum" sz="quarter" idx="4"/>
          </p:nvPr>
        </p:nvSpPr>
        <p:spPr/>
        <p:txBody>
          <a:bodyPr/>
          <a:lstStyle/>
          <a:p>
            <a:fld id="{00000000-1234-1234-1234-123412341234}" type="slidenum">
              <a:rPr lang="en" smtClean="0"/>
              <a:pPr/>
              <a:t>17</a:t>
            </a:fld>
            <a:endParaRPr lang="en"/>
          </a:p>
        </p:txBody>
      </p:sp>
      <p:pic>
        <p:nvPicPr>
          <p:cNvPr id="3" name="Picture 2" descr="A screenshot of a computer&#10;&#10;Description automatically generated">
            <a:extLst>
              <a:ext uri="{FF2B5EF4-FFF2-40B4-BE49-F238E27FC236}">
                <a16:creationId xmlns:a16="http://schemas.microsoft.com/office/drawing/2014/main" id="{38FF2B7A-98E3-D83A-5E17-3CA569A083EE}"/>
              </a:ext>
            </a:extLst>
          </p:cNvPr>
          <p:cNvPicPr>
            <a:picLocks noChangeAspect="1"/>
          </p:cNvPicPr>
          <p:nvPr/>
        </p:nvPicPr>
        <p:blipFill rotWithShape="1">
          <a:blip r:embed="rId2"/>
          <a:srcRect t="2495"/>
          <a:stretch/>
        </p:blipFill>
        <p:spPr>
          <a:xfrm>
            <a:off x="419100" y="1652802"/>
            <a:ext cx="7554126" cy="3087853"/>
          </a:xfrm>
          <a:prstGeom prst="rect">
            <a:avLst/>
          </a:prstGeom>
        </p:spPr>
      </p:pic>
    </p:spTree>
    <p:extLst>
      <p:ext uri="{BB962C8B-B14F-4D97-AF65-F5344CB8AC3E}">
        <p14:creationId xmlns:p14="http://schemas.microsoft.com/office/powerpoint/2010/main" val="393549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0F83B1-F8FC-15EF-BFD5-779FFFCA1403}"/>
              </a:ext>
            </a:extLst>
          </p:cNvPr>
          <p:cNvSpPr>
            <a:spLocks noGrp="1"/>
          </p:cNvSpPr>
          <p:nvPr>
            <p:ph type="title"/>
          </p:nvPr>
        </p:nvSpPr>
        <p:spPr/>
        <p:txBody>
          <a:bodyPr/>
          <a:lstStyle/>
          <a:p>
            <a:r>
              <a:rPr lang="en" sz="3200">
                <a:latin typeface="Arial Black"/>
              </a:rPr>
              <a:t>FIELD MARKETING - COMPARISON</a:t>
            </a:r>
            <a:endParaRPr lang="en-US"/>
          </a:p>
        </p:txBody>
      </p:sp>
      <p:sp>
        <p:nvSpPr>
          <p:cNvPr id="4" name="Slide Number Placeholder 3">
            <a:extLst>
              <a:ext uri="{FF2B5EF4-FFF2-40B4-BE49-F238E27FC236}">
                <a16:creationId xmlns:a16="http://schemas.microsoft.com/office/drawing/2014/main" id="{F25D0A65-BDB4-F669-6180-564CE97887CA}"/>
              </a:ext>
            </a:extLst>
          </p:cNvPr>
          <p:cNvSpPr>
            <a:spLocks noGrp="1"/>
          </p:cNvSpPr>
          <p:nvPr>
            <p:ph type="sldNum" sz="quarter" idx="4"/>
          </p:nvPr>
        </p:nvSpPr>
        <p:spPr/>
        <p:txBody>
          <a:bodyPr/>
          <a:lstStyle/>
          <a:p>
            <a:fld id="{00000000-1234-1234-1234-123412341234}" type="slidenum">
              <a:rPr lang="en" smtClean="0"/>
              <a:pPr/>
              <a:t>18</a:t>
            </a:fld>
            <a:endParaRPr lang="en"/>
          </a:p>
        </p:txBody>
      </p:sp>
      <p:graphicFrame>
        <p:nvGraphicFramePr>
          <p:cNvPr id="7" name="Table 6">
            <a:extLst>
              <a:ext uri="{FF2B5EF4-FFF2-40B4-BE49-F238E27FC236}">
                <a16:creationId xmlns:a16="http://schemas.microsoft.com/office/drawing/2014/main" id="{AC2A5E03-D96F-26E6-AB44-8863CF3B80E1}"/>
              </a:ext>
            </a:extLst>
          </p:cNvPr>
          <p:cNvGraphicFramePr>
            <a:graphicFrameLocks noGrp="1"/>
          </p:cNvGraphicFramePr>
          <p:nvPr>
            <p:extLst>
              <p:ext uri="{D42A27DB-BD31-4B8C-83A1-F6EECF244321}">
                <p14:modId xmlns:p14="http://schemas.microsoft.com/office/powerpoint/2010/main" val="1623479961"/>
              </p:ext>
            </p:extLst>
          </p:nvPr>
        </p:nvGraphicFramePr>
        <p:xfrm>
          <a:off x="419099" y="989709"/>
          <a:ext cx="11353798" cy="5770120"/>
        </p:xfrm>
        <a:graphic>
          <a:graphicData uri="http://schemas.openxmlformats.org/drawingml/2006/table">
            <a:tbl>
              <a:tblPr firstRow="1" firstCol="1">
                <a:tableStyleId>{0E3FDE45-AF77-4B5C-9715-49D594BDF05E}</a:tableStyleId>
              </a:tblPr>
              <a:tblGrid>
                <a:gridCol w="2736401">
                  <a:extLst>
                    <a:ext uri="{9D8B030D-6E8A-4147-A177-3AD203B41FA5}">
                      <a16:colId xmlns:a16="http://schemas.microsoft.com/office/drawing/2014/main" val="3218863946"/>
                    </a:ext>
                  </a:extLst>
                </a:gridCol>
                <a:gridCol w="1844426">
                  <a:extLst>
                    <a:ext uri="{9D8B030D-6E8A-4147-A177-3AD203B41FA5}">
                      <a16:colId xmlns:a16="http://schemas.microsoft.com/office/drawing/2014/main" val="3022446406"/>
                    </a:ext>
                  </a:extLst>
                </a:gridCol>
                <a:gridCol w="2025843">
                  <a:extLst>
                    <a:ext uri="{9D8B030D-6E8A-4147-A177-3AD203B41FA5}">
                      <a16:colId xmlns:a16="http://schemas.microsoft.com/office/drawing/2014/main" val="986614661"/>
                    </a:ext>
                  </a:extLst>
                </a:gridCol>
                <a:gridCol w="2373564">
                  <a:extLst>
                    <a:ext uri="{9D8B030D-6E8A-4147-A177-3AD203B41FA5}">
                      <a16:colId xmlns:a16="http://schemas.microsoft.com/office/drawing/2014/main" val="2324835105"/>
                    </a:ext>
                  </a:extLst>
                </a:gridCol>
                <a:gridCol w="2373564">
                  <a:extLst>
                    <a:ext uri="{9D8B030D-6E8A-4147-A177-3AD203B41FA5}">
                      <a16:colId xmlns:a16="http://schemas.microsoft.com/office/drawing/2014/main" val="3451087075"/>
                    </a:ext>
                  </a:extLst>
                </a:gridCol>
              </a:tblGrid>
              <a:tr h="487680">
                <a:tc>
                  <a:txBody>
                    <a:bodyPr/>
                    <a:lstStyle/>
                    <a:p>
                      <a:pPr rtl="0" fontAlgn="b"/>
                      <a:endParaRPr lang="en-GB" sz="1500">
                        <a:effectLst/>
                      </a:endParaRPr>
                    </a:p>
                  </a:txBody>
                  <a:tcPr marL="23751" marR="23751" marT="15834" marB="15834" anchor="ctr"/>
                </a:tc>
                <a:tc>
                  <a:txBody>
                    <a:bodyPr/>
                    <a:lstStyle/>
                    <a:p>
                      <a:pPr algn="ctr" rtl="0" fontAlgn="b"/>
                      <a:r>
                        <a:rPr lang="en-GB" sz="1500" b="1">
                          <a:effectLst/>
                        </a:rPr>
                        <a:t>Pinata</a:t>
                      </a:r>
                    </a:p>
                  </a:txBody>
                  <a:tcPr marL="23751" marR="23751" marT="15834" marB="15834" anchor="ctr"/>
                </a:tc>
                <a:tc>
                  <a:txBody>
                    <a:bodyPr/>
                    <a:lstStyle/>
                    <a:p>
                      <a:pPr algn="ctr" rtl="0" fontAlgn="b"/>
                      <a:r>
                        <a:rPr lang="en-GB" sz="1500" b="1" err="1">
                          <a:effectLst/>
                        </a:rPr>
                        <a:t>Brandscopic</a:t>
                      </a:r>
                    </a:p>
                  </a:txBody>
                  <a:tcPr marL="23751" marR="23751" marT="15834" marB="15834" anchor="ctr"/>
                </a:tc>
                <a:tc>
                  <a:txBody>
                    <a:bodyPr/>
                    <a:lstStyle/>
                    <a:p>
                      <a:pPr algn="ctr" rtl="0" fontAlgn="b"/>
                      <a:r>
                        <a:rPr lang="en-GB" sz="1500" b="1">
                          <a:effectLst/>
                        </a:rPr>
                        <a:t>Network Ninja</a:t>
                      </a:r>
                    </a:p>
                  </a:txBody>
                  <a:tcPr marL="23751" marR="23751" marT="15834" marB="15834" anchor="ctr"/>
                </a:tc>
                <a:tc>
                  <a:txBody>
                    <a:bodyPr/>
                    <a:lstStyle/>
                    <a:p>
                      <a:pPr lvl="0" algn="ctr">
                        <a:buNone/>
                      </a:pPr>
                      <a:r>
                        <a:rPr lang="en-GB" sz="1500" b="1" err="1">
                          <a:effectLst/>
                        </a:rPr>
                        <a:t>AnyRoad</a:t>
                      </a:r>
                    </a:p>
                  </a:txBody>
                  <a:tcPr marL="23751" marR="23751" marT="15833" marB="15833" anchor="ctr"/>
                </a:tc>
                <a:extLst>
                  <a:ext uri="{0D108BD9-81ED-4DB2-BD59-A6C34878D82A}">
                    <a16:rowId xmlns:a16="http://schemas.microsoft.com/office/drawing/2014/main" val="2976657629"/>
                  </a:ext>
                </a:extLst>
              </a:tr>
              <a:tr h="259674">
                <a:tc gridSpan="4">
                  <a:txBody>
                    <a:bodyPr/>
                    <a:lstStyle/>
                    <a:p>
                      <a:pPr algn="ctr" rtl="0" fontAlgn="b"/>
                      <a:r>
                        <a:rPr lang="en-GB" sz="1500" b="1">
                          <a:effectLst/>
                        </a:rPr>
                        <a:t>STRENGTHS</a:t>
                      </a:r>
                    </a:p>
                  </a:txBody>
                  <a:tcPr marL="23751" marR="23751" marT="15834" marB="15834" anchor="ctr">
                    <a:lnB w="12700" cap="flat" cmpd="sng" algn="ctr">
                      <a:solidFill>
                        <a:schemeClr val="tx1"/>
                      </a:solidFill>
                      <a:prstDash val="sysDot"/>
                      <a:round/>
                      <a:headEnd type="none" w="med" len="med"/>
                      <a:tailEnd type="none" w="med" len="med"/>
                    </a:lnB>
                    <a:solidFill>
                      <a:schemeClr val="tx2">
                        <a:lumMod val="90000"/>
                      </a:schemeClr>
                    </a:solidFill>
                  </a:tcPr>
                </a:tc>
                <a:tc hMerge="1">
                  <a:txBody>
                    <a:bodyPr/>
                    <a:lstStyle/>
                    <a:p>
                      <a:pPr rtl="0" fontAlgn="b"/>
                      <a:endParaRPr lang="en-GB" sz="1500">
                        <a:effectLst/>
                      </a:endParaRPr>
                    </a:p>
                  </a:txBody>
                  <a:tcPr marL="23751" marR="23751" marT="15834" marB="15834" anchor="ctr">
                    <a:solidFill>
                      <a:schemeClr val="tx2">
                        <a:lumMod val="90000"/>
                      </a:schemeClr>
                    </a:solidFill>
                  </a:tcPr>
                </a:tc>
                <a:tc hMerge="1">
                  <a:txBody>
                    <a:bodyPr/>
                    <a:lstStyle/>
                    <a:p>
                      <a:pPr rtl="0" fontAlgn="b"/>
                      <a:endParaRPr lang="en-GB" sz="1500">
                        <a:effectLst/>
                      </a:endParaRPr>
                    </a:p>
                  </a:txBody>
                  <a:tcPr marL="23751" marR="23751" marT="15834" marB="15834" anchor="ctr">
                    <a:solidFill>
                      <a:schemeClr val="tx2">
                        <a:lumMod val="90000"/>
                      </a:schemeClr>
                    </a:solidFill>
                  </a:tcPr>
                </a:tc>
                <a:tc hMerge="1">
                  <a:txBody>
                    <a:bodyPr/>
                    <a:lstStyle/>
                    <a:p>
                      <a:pPr rtl="0" fontAlgn="b"/>
                      <a:endParaRPr lang="en-GB" sz="1500">
                        <a:effectLst/>
                      </a:endParaRPr>
                    </a:p>
                  </a:txBody>
                  <a:tcPr marL="23751" marR="23751" marT="15834" marB="15834" anchor="ctr">
                    <a:solidFill>
                      <a:schemeClr val="tx2">
                        <a:lumMod val="90000"/>
                      </a:schemeClr>
                    </a:solidFill>
                  </a:tcPr>
                </a:tc>
                <a:tc>
                  <a:txBody>
                    <a:bodyPr/>
                    <a:lstStyle/>
                    <a:p>
                      <a:pPr lvl="0" algn="ctr">
                        <a:buNone/>
                      </a:pPr>
                      <a:endParaRPr lang="en-GB" sz="1500" b="1">
                        <a:effectLst/>
                      </a:endParaRPr>
                    </a:p>
                  </a:txBody>
                  <a:tcPr marL="23751" marR="23751" marT="15833" marB="15833" anchor="ctr">
                    <a:lnB w="12700">
                      <a:solidFill>
                        <a:schemeClr val="tx1"/>
                      </a:solidFill>
                    </a:lnB>
                    <a:solidFill>
                      <a:schemeClr val="tx2">
                        <a:lumMod val="90000"/>
                      </a:schemeClr>
                    </a:solidFill>
                  </a:tcPr>
                </a:tc>
                <a:extLst>
                  <a:ext uri="{0D108BD9-81ED-4DB2-BD59-A6C34878D82A}">
                    <a16:rowId xmlns:a16="http://schemas.microsoft.com/office/drawing/2014/main" val="2408624796"/>
                  </a:ext>
                </a:extLst>
              </a:tr>
              <a:tr h="487680">
                <a:tc>
                  <a:txBody>
                    <a:bodyPr/>
                    <a:lstStyle/>
                    <a:p>
                      <a:pPr lvl="0" algn="r">
                        <a:buNone/>
                      </a:pPr>
                      <a:r>
                        <a:rPr lang="en-GB" sz="1500" b="1" i="1">
                          <a:effectLst/>
                        </a:rPr>
                        <a:t>Definition</a:t>
                      </a:r>
                    </a:p>
                  </a:txBody>
                  <a:tcPr marL="23751" marR="23751" marT="15833" marB="15833" anchor="ctr">
                    <a:lnT w="12700" cap="flat" cmpd="sng" algn="ctr">
                      <a:solidFill>
                        <a:schemeClr val="tx1"/>
                      </a:solidFill>
                      <a:prstDash val="sysDot"/>
                      <a:round/>
                      <a:headEnd type="none" w="med" len="med"/>
                      <a:tailEnd type="none" w="med" len="med"/>
                    </a:lnT>
                    <a:lnB w="12700">
                      <a:solidFill>
                        <a:schemeClr val="tx1"/>
                      </a:solidFill>
                    </a:lnB>
                  </a:tcPr>
                </a:tc>
                <a:tc>
                  <a:txBody>
                    <a:bodyPr/>
                    <a:lstStyle/>
                    <a:p>
                      <a:pPr lvl="0" algn="ctr">
                        <a:buNone/>
                      </a:pPr>
                      <a:r>
                        <a:rPr lang="en-GB" sz="1000" i="1">
                          <a:solidFill>
                            <a:schemeClr val="tx1"/>
                          </a:solidFill>
                          <a:effectLst/>
                        </a:rPr>
                        <a:t>Easy to use, attractive platform with the ability to onboard and integrate with staffing agencies for robust field marketing recaps</a:t>
                      </a:r>
                      <a:endParaRPr lang="en-GB" sz="1000">
                        <a:solidFill>
                          <a:srgbClr val="00B050"/>
                        </a:solidFill>
                        <a:effectLst/>
                      </a:endParaRPr>
                    </a:p>
                  </a:txBody>
                  <a:tcPr marL="23751" marR="23751" marT="15833" marB="15833" anchor="ctr">
                    <a:lnT w="12700">
                      <a:solidFill>
                        <a:schemeClr val="tx1"/>
                      </a:solidFill>
                    </a:lnT>
                    <a:lnB w="12700">
                      <a:solidFill>
                        <a:schemeClr val="tx1"/>
                      </a:solidFill>
                    </a:lnB>
                  </a:tcPr>
                </a:tc>
                <a:tc>
                  <a:txBody>
                    <a:bodyPr/>
                    <a:lstStyle/>
                    <a:p>
                      <a:pPr lvl="0" algn="ctr">
                        <a:buNone/>
                      </a:pPr>
                      <a:r>
                        <a:rPr lang="en-GB" sz="1000" b="0" i="1" u="none" strike="noStrike" noProof="0">
                          <a:solidFill>
                            <a:schemeClr val="tx1"/>
                          </a:solidFill>
                          <a:effectLst/>
                          <a:latin typeface="Arial"/>
                        </a:rPr>
                        <a:t>Simple, no frills UI, gathers field marketing recaps from teams and organizes the data into one platform that will easily transfer data to MOMO BI</a:t>
                      </a:r>
                    </a:p>
                  </a:txBody>
                  <a:tcPr marL="23751" marR="23751" marT="15833" marB="15833" anchor="ctr">
                    <a:lnT w="12700">
                      <a:solidFill>
                        <a:schemeClr val="tx1"/>
                      </a:solidFill>
                    </a:lnT>
                    <a:lnB w="12700">
                      <a:solidFill>
                        <a:schemeClr val="tx1"/>
                      </a:solidFill>
                    </a:lnB>
                  </a:tcPr>
                </a:tc>
                <a:tc>
                  <a:txBody>
                    <a:bodyPr/>
                    <a:lstStyle/>
                    <a:p>
                      <a:pPr lvl="0" algn="ctr">
                        <a:buNone/>
                      </a:pPr>
                      <a:r>
                        <a:rPr lang="en-GB" sz="1050" i="1">
                          <a:effectLst/>
                        </a:rPr>
                        <a:t>Field marketing recapping, asset management system. Has many custom features that require custom builds and money to create and test. </a:t>
                      </a:r>
                    </a:p>
                  </a:txBody>
                  <a:tcPr marL="23751" marR="23751" marT="15833" marB="15833" anchor="ctr">
                    <a:lnT w="12700">
                      <a:solidFill>
                        <a:schemeClr val="tx1"/>
                      </a:solidFill>
                    </a:lnT>
                    <a:lnB w="12700">
                      <a:solidFill>
                        <a:schemeClr val="tx1"/>
                      </a:solidFill>
                    </a:lnB>
                  </a:tcPr>
                </a:tc>
                <a:tc>
                  <a:txBody>
                    <a:bodyPr/>
                    <a:lstStyle/>
                    <a:p>
                      <a:pPr lvl="0" algn="ctr">
                        <a:buNone/>
                      </a:pPr>
                      <a:r>
                        <a:rPr lang="en-GB" sz="1050" i="1">
                          <a:effectLst/>
                        </a:rPr>
                        <a:t>Primarily supports ticketed events and shows the consumer journey once a ticket to an event is purchased. Can support QR code creation, registrations and surveying but does not allow for field marketing recaps and users within the system. </a:t>
                      </a:r>
                    </a:p>
                  </a:txBody>
                  <a:tcPr marL="23751" marR="23751" marT="15833" marB="15833" anchor="ctr">
                    <a:lnT w="12700">
                      <a:solidFill>
                        <a:schemeClr val="tx1"/>
                      </a:solidFill>
                    </a:lnT>
                    <a:lnB w="12700">
                      <a:solidFill>
                        <a:schemeClr val="tx1"/>
                      </a:solidFill>
                    </a:lnB>
                  </a:tcPr>
                </a:tc>
                <a:extLst>
                  <a:ext uri="{0D108BD9-81ED-4DB2-BD59-A6C34878D82A}">
                    <a16:rowId xmlns:a16="http://schemas.microsoft.com/office/drawing/2014/main" val="2834180376"/>
                  </a:ext>
                </a:extLst>
              </a:tr>
              <a:tr h="487680">
                <a:tc>
                  <a:txBody>
                    <a:bodyPr/>
                    <a:lstStyle/>
                    <a:p>
                      <a:pPr algn="r" rtl="0" fontAlgn="b"/>
                      <a:r>
                        <a:rPr lang="en-GB" sz="1500" b="1">
                          <a:effectLst/>
                        </a:rPr>
                        <a:t>Superior Qualities</a:t>
                      </a:r>
                    </a:p>
                  </a:txBody>
                  <a:tcPr marL="23751" marR="23751" marT="15834" marB="15834" anchor="ct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solidFill>
                            <a:srgbClr val="00B050"/>
                          </a:solidFill>
                          <a:effectLst/>
                        </a:rPr>
                        <a:t>Attractive UI</a:t>
                      </a:r>
                    </a:p>
                  </a:txBody>
                  <a:tcPr marL="23751" marR="23751" marT="15834" marB="15834" anchor="ct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solidFill>
                            <a:srgbClr val="00B050"/>
                          </a:solidFill>
                          <a:effectLst/>
                        </a:rPr>
                        <a:t>Very Simple</a:t>
                      </a:r>
                    </a:p>
                  </a:txBody>
                  <a:tcPr marL="23751" marR="23751" marT="15834" marB="15834" anchor="ct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effectLst/>
                        </a:rPr>
                        <a:t>Robust Scheduling</a:t>
                      </a:r>
                    </a:p>
                  </a:txBody>
                  <a:tcPr marL="23751" marR="23751" marT="15834" marB="15834" anchor="ct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lvl="0" algn="ctr">
                        <a:buNone/>
                      </a:pPr>
                      <a:r>
                        <a:rPr lang="en-GB" sz="1200">
                          <a:effectLst/>
                        </a:rPr>
                        <a:t>Ticketed event support</a:t>
                      </a:r>
                    </a:p>
                  </a:txBody>
                  <a:tcPr marL="23751" marR="23751" marT="15833" marB="15833" anchor="ctr">
                    <a:lnT w="12700">
                      <a:solidFill>
                        <a:schemeClr val="tx1"/>
                      </a:solidFill>
                    </a:lnT>
                    <a:lnB w="12700">
                      <a:solidFill>
                        <a:schemeClr val="tx1"/>
                      </a:solidFill>
                    </a:lnB>
                  </a:tcPr>
                </a:tc>
                <a:extLst>
                  <a:ext uri="{0D108BD9-81ED-4DB2-BD59-A6C34878D82A}">
                    <a16:rowId xmlns:a16="http://schemas.microsoft.com/office/drawing/2014/main" val="4239370823"/>
                  </a:ext>
                </a:extLst>
              </a:tr>
              <a:tr h="715686">
                <a:tc>
                  <a:txBody>
                    <a:bodyPr/>
                    <a:lstStyle/>
                    <a:p>
                      <a:pPr algn="r" rtl="0" fontAlgn="b"/>
                      <a:r>
                        <a:rPr lang="en-GB" sz="1500" b="1">
                          <a:effectLst/>
                        </a:rPr>
                        <a:t>Core Competencies</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effectLst/>
                        </a:rPr>
                        <a:t>Staffing Agency Integration</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solidFill>
                            <a:srgbClr val="00B050"/>
                          </a:solidFill>
                          <a:effectLst/>
                        </a:rPr>
                        <a:t>Bi-Directional API</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effectLst/>
                        </a:rPr>
                        <a:t>Emailed custom reports</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lvl="0" algn="ctr">
                        <a:buNone/>
                      </a:pPr>
                      <a:r>
                        <a:rPr lang="en-GB" sz="1200">
                          <a:effectLst/>
                        </a:rPr>
                        <a:t>Post event sales</a:t>
                      </a:r>
                    </a:p>
                  </a:txBody>
                  <a:tcPr marL="23751" marR="23751" marT="15833" marB="15833" anchor="ctr">
                    <a:lnT w="12700">
                      <a:solidFill>
                        <a:schemeClr val="tx1"/>
                      </a:solidFill>
                    </a:lnT>
                    <a:lnB w="12700">
                      <a:solidFill>
                        <a:schemeClr val="tx1"/>
                      </a:solidFill>
                    </a:lnB>
                  </a:tcPr>
                </a:tc>
                <a:extLst>
                  <a:ext uri="{0D108BD9-81ED-4DB2-BD59-A6C34878D82A}">
                    <a16:rowId xmlns:a16="http://schemas.microsoft.com/office/drawing/2014/main" val="3941376718"/>
                  </a:ext>
                </a:extLst>
              </a:tr>
              <a:tr h="715686">
                <a:tc>
                  <a:txBody>
                    <a:bodyPr/>
                    <a:lstStyle/>
                    <a:p>
                      <a:pPr algn="r" rtl="0" fontAlgn="b"/>
                      <a:r>
                        <a:rPr lang="en-GB" sz="1500" b="1">
                          <a:effectLst/>
                        </a:rPr>
                        <a:t>Technological Advancement</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effectLst/>
                        </a:rPr>
                        <a:t>Offline Data Capture</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solidFill>
                            <a:srgbClr val="00B050"/>
                          </a:solidFill>
                          <a:effectLst/>
                        </a:rPr>
                        <a:t>Offline Data Capture</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effectLst/>
                        </a:rPr>
                        <a:t>Custom Report builder</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lvl="0" algn="ctr">
                        <a:buNone/>
                      </a:pPr>
                      <a:r>
                        <a:rPr lang="en-GB" sz="1200">
                          <a:effectLst/>
                        </a:rPr>
                        <a:t>Ticket purchasing</a:t>
                      </a:r>
                    </a:p>
                  </a:txBody>
                  <a:tcPr marL="23751" marR="23751" marT="15833" marB="15833" anchor="ctr">
                    <a:lnT w="12700">
                      <a:solidFill>
                        <a:schemeClr val="tx1"/>
                      </a:solidFill>
                    </a:lnT>
                    <a:lnB w="12700">
                      <a:solidFill>
                        <a:schemeClr val="tx1"/>
                      </a:solidFill>
                    </a:lnB>
                  </a:tcPr>
                </a:tc>
                <a:extLst>
                  <a:ext uri="{0D108BD9-81ED-4DB2-BD59-A6C34878D82A}">
                    <a16:rowId xmlns:a16="http://schemas.microsoft.com/office/drawing/2014/main" val="3404565634"/>
                  </a:ext>
                </a:extLst>
              </a:tr>
              <a:tr h="259674">
                <a:tc gridSpan="4">
                  <a:txBody>
                    <a:bodyPr/>
                    <a:lstStyle/>
                    <a:p>
                      <a:pPr algn="ctr" rtl="0" fontAlgn="b"/>
                      <a:r>
                        <a:rPr lang="en-GB" sz="1500" b="1">
                          <a:effectLst/>
                        </a:rPr>
                        <a:t>WEAKNESSES</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40000"/>
                        <a:lumOff val="60000"/>
                      </a:schemeClr>
                    </a:solidFill>
                  </a:tcPr>
                </a:tc>
                <a:tc hMerge="1">
                  <a:txBody>
                    <a:bodyPr/>
                    <a:lstStyle/>
                    <a:p>
                      <a:pPr rtl="0" fontAlgn="b"/>
                      <a:endParaRPr lang="en-GB" sz="1500">
                        <a:effectLst/>
                      </a:endParaRPr>
                    </a:p>
                  </a:txBody>
                  <a:tcPr marL="23751" marR="23751" marT="15834" marB="15834" anchor="ctr">
                    <a:solidFill>
                      <a:schemeClr val="accent1">
                        <a:lumMod val="40000"/>
                        <a:lumOff val="60000"/>
                      </a:schemeClr>
                    </a:solidFill>
                  </a:tcPr>
                </a:tc>
                <a:tc hMerge="1">
                  <a:txBody>
                    <a:bodyPr/>
                    <a:lstStyle/>
                    <a:p>
                      <a:pPr rtl="0" fontAlgn="b"/>
                      <a:endParaRPr lang="en-GB" sz="1500">
                        <a:effectLst/>
                      </a:endParaRPr>
                    </a:p>
                  </a:txBody>
                  <a:tcPr marL="23751" marR="23751" marT="15834" marB="15834" anchor="ctr">
                    <a:solidFill>
                      <a:schemeClr val="accent1">
                        <a:lumMod val="40000"/>
                        <a:lumOff val="60000"/>
                      </a:schemeClr>
                    </a:solidFill>
                  </a:tcPr>
                </a:tc>
                <a:tc hMerge="1">
                  <a:txBody>
                    <a:bodyPr/>
                    <a:lstStyle/>
                    <a:p>
                      <a:pPr rtl="0" fontAlgn="b"/>
                      <a:endParaRPr lang="en-GB" sz="1500">
                        <a:effectLst/>
                      </a:endParaRPr>
                    </a:p>
                  </a:txBody>
                  <a:tcPr marL="23751" marR="23751" marT="15834" marB="15834" anchor="ctr">
                    <a:solidFill>
                      <a:schemeClr val="accent1">
                        <a:lumMod val="40000"/>
                        <a:lumOff val="60000"/>
                      </a:schemeClr>
                    </a:solidFill>
                  </a:tcPr>
                </a:tc>
                <a:tc>
                  <a:txBody>
                    <a:bodyPr/>
                    <a:lstStyle/>
                    <a:p>
                      <a:pPr lvl="0" algn="ctr">
                        <a:buNone/>
                      </a:pPr>
                      <a:endParaRPr lang="en-GB" sz="1500" b="1">
                        <a:effectLst/>
                      </a:endParaRPr>
                    </a:p>
                  </a:txBody>
                  <a:tcPr marL="23751" marR="23751" marT="15833" marB="15833" anchor="ctr">
                    <a:lnT w="12700">
                      <a:solidFill>
                        <a:schemeClr val="tx1"/>
                      </a:solidFill>
                    </a:lnT>
                    <a:lnB w="12700">
                      <a:solidFill>
                        <a:schemeClr val="tx1"/>
                      </a:solidFill>
                    </a:lnB>
                    <a:solidFill>
                      <a:schemeClr val="accent1">
                        <a:lumMod val="40000"/>
                        <a:lumOff val="60000"/>
                      </a:schemeClr>
                    </a:solidFill>
                  </a:tcPr>
                </a:tc>
                <a:extLst>
                  <a:ext uri="{0D108BD9-81ED-4DB2-BD59-A6C34878D82A}">
                    <a16:rowId xmlns:a16="http://schemas.microsoft.com/office/drawing/2014/main" val="1218973619"/>
                  </a:ext>
                </a:extLst>
              </a:tr>
              <a:tr h="487680">
                <a:tc>
                  <a:txBody>
                    <a:bodyPr/>
                    <a:lstStyle/>
                    <a:p>
                      <a:pPr algn="r" rtl="0" fontAlgn="b"/>
                      <a:r>
                        <a:rPr lang="en-GB" sz="1500" b="1">
                          <a:effectLst/>
                        </a:rPr>
                        <a:t>Incompetencies</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solidFill>
                            <a:srgbClr val="FF0000"/>
                          </a:solidFill>
                          <a:effectLst/>
                        </a:rPr>
                        <a:t>No API</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effectLst/>
                        </a:rPr>
                        <a:t>Basic Interface</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solidFill>
                            <a:srgbClr val="FF0000"/>
                          </a:solidFill>
                          <a:effectLst/>
                        </a:rPr>
                        <a:t>Difficult to Navigate</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lvl="0" algn="ctr">
                        <a:buNone/>
                      </a:pPr>
                      <a:r>
                        <a:rPr lang="en-GB" sz="1200">
                          <a:solidFill>
                            <a:srgbClr val="FF0000"/>
                          </a:solidFill>
                          <a:effectLst/>
                        </a:rPr>
                        <a:t>No qualitive data</a:t>
                      </a:r>
                    </a:p>
                  </a:txBody>
                  <a:tcPr marL="23751" marR="23751" marT="15833" marB="15833" anchor="ctr">
                    <a:lnT w="12700">
                      <a:solidFill>
                        <a:schemeClr val="tx1"/>
                      </a:solidFill>
                    </a:lnT>
                    <a:lnB w="12700">
                      <a:solidFill>
                        <a:schemeClr val="tx1"/>
                      </a:solidFill>
                    </a:lnB>
                  </a:tcPr>
                </a:tc>
                <a:extLst>
                  <a:ext uri="{0D108BD9-81ED-4DB2-BD59-A6C34878D82A}">
                    <a16:rowId xmlns:a16="http://schemas.microsoft.com/office/drawing/2014/main" val="1092077448"/>
                  </a:ext>
                </a:extLst>
              </a:tr>
              <a:tr h="487680">
                <a:tc>
                  <a:txBody>
                    <a:bodyPr/>
                    <a:lstStyle/>
                    <a:p>
                      <a:pPr algn="r" rtl="0" fontAlgn="b"/>
                      <a:r>
                        <a:rPr lang="en-GB" sz="1500" b="1">
                          <a:effectLst/>
                        </a:rPr>
                        <a:t>Areas of Improvement</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effectLst/>
                        </a:rPr>
                        <a:t>No dashboard</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effectLst/>
                        </a:rPr>
                        <a:t>Overall UI</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rtl="0" fontAlgn="b"/>
                      <a:r>
                        <a:rPr lang="en-GB" sz="1200">
                          <a:effectLst/>
                        </a:rPr>
                        <a:t>Learning Curve</a:t>
                      </a:r>
                    </a:p>
                  </a:txBody>
                  <a:tcPr marL="23751" marR="23751" marT="15834" marB="15834"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lvl="0" algn="ctr">
                        <a:buNone/>
                      </a:pPr>
                      <a:r>
                        <a:rPr lang="en-GB" sz="1200">
                          <a:effectLst/>
                        </a:rPr>
                        <a:t>Add field staff users and dashboard </a:t>
                      </a:r>
                    </a:p>
                  </a:txBody>
                  <a:tcPr marL="23751" marR="23751" marT="15833" marB="15833" anchor="ctr">
                    <a:lnT w="12700">
                      <a:solidFill>
                        <a:schemeClr val="tx1"/>
                      </a:solidFill>
                    </a:lnT>
                    <a:lnB w="12700">
                      <a:solidFill>
                        <a:schemeClr val="tx1"/>
                      </a:solidFill>
                    </a:lnB>
                  </a:tcPr>
                </a:tc>
                <a:extLst>
                  <a:ext uri="{0D108BD9-81ED-4DB2-BD59-A6C34878D82A}">
                    <a16:rowId xmlns:a16="http://schemas.microsoft.com/office/drawing/2014/main" val="33999320"/>
                  </a:ext>
                </a:extLst>
              </a:tr>
              <a:tr h="715686">
                <a:tc>
                  <a:txBody>
                    <a:bodyPr/>
                    <a:lstStyle/>
                    <a:p>
                      <a:pPr algn="r" rtl="0" fontAlgn="b"/>
                      <a:r>
                        <a:rPr lang="en-GB" sz="1500" b="1">
                          <a:effectLst/>
                        </a:rPr>
                        <a:t>Obstacles</a:t>
                      </a:r>
                    </a:p>
                  </a:txBody>
                  <a:tcPr marL="23751" marR="23751" marT="15834" marB="15834" anchor="ctr">
                    <a:lnT w="12700" cap="flat" cmpd="sng" algn="ctr">
                      <a:solidFill>
                        <a:schemeClr val="tx1"/>
                      </a:solidFill>
                      <a:prstDash val="sysDot"/>
                      <a:round/>
                      <a:headEnd type="none" w="med" len="med"/>
                      <a:tailEnd type="none" w="med" len="med"/>
                    </a:lnT>
                  </a:tcPr>
                </a:tc>
                <a:tc>
                  <a:txBody>
                    <a:bodyPr/>
                    <a:lstStyle/>
                    <a:p>
                      <a:pPr algn="ctr" rtl="0" fontAlgn="b"/>
                      <a:r>
                        <a:rPr lang="en-GB" sz="1200">
                          <a:effectLst/>
                        </a:rPr>
                        <a:t>Most Expensive</a:t>
                      </a:r>
                    </a:p>
                  </a:txBody>
                  <a:tcPr marL="23751" marR="23751" marT="15834" marB="15834" anchor="ctr">
                    <a:lnT w="12700" cap="flat" cmpd="sng" algn="ctr">
                      <a:solidFill>
                        <a:schemeClr val="tx1"/>
                      </a:solidFill>
                      <a:prstDash val="sysDot"/>
                      <a:round/>
                      <a:headEnd type="none" w="med" len="med"/>
                      <a:tailEnd type="none" w="med" len="med"/>
                    </a:lnT>
                  </a:tcPr>
                </a:tc>
                <a:tc>
                  <a:txBody>
                    <a:bodyPr/>
                    <a:lstStyle/>
                    <a:p>
                      <a:pPr algn="ctr" rtl="0" fontAlgn="b"/>
                      <a:r>
                        <a:rPr lang="en-GB" sz="1200">
                          <a:effectLst/>
                        </a:rPr>
                        <a:t>Small Support Team</a:t>
                      </a:r>
                    </a:p>
                  </a:txBody>
                  <a:tcPr marL="23751" marR="23751" marT="15834" marB="15834" anchor="ctr">
                    <a:lnT w="12700" cap="flat" cmpd="sng" algn="ctr">
                      <a:solidFill>
                        <a:schemeClr val="tx1"/>
                      </a:solidFill>
                      <a:prstDash val="sysDot"/>
                      <a:round/>
                      <a:headEnd type="none" w="med" len="med"/>
                      <a:tailEnd type="none" w="med" len="med"/>
                    </a:lnT>
                  </a:tcPr>
                </a:tc>
                <a:tc>
                  <a:txBody>
                    <a:bodyPr/>
                    <a:lstStyle/>
                    <a:p>
                      <a:pPr algn="ctr" rtl="0" fontAlgn="b"/>
                      <a:r>
                        <a:rPr lang="en-GB" sz="1200">
                          <a:effectLst/>
                        </a:rPr>
                        <a:t>Load Lag</a:t>
                      </a:r>
                    </a:p>
                  </a:txBody>
                  <a:tcPr marL="23751" marR="23751" marT="15834" marB="15834" anchor="ctr">
                    <a:lnT w="12700" cap="flat" cmpd="sng" algn="ctr">
                      <a:solidFill>
                        <a:schemeClr val="tx1"/>
                      </a:solidFill>
                      <a:prstDash val="sysDot"/>
                      <a:round/>
                      <a:headEnd type="none" w="med" len="med"/>
                      <a:tailEnd type="none" w="med" len="med"/>
                    </a:lnT>
                  </a:tcPr>
                </a:tc>
                <a:tc>
                  <a:txBody>
                    <a:bodyPr/>
                    <a:lstStyle/>
                    <a:p>
                      <a:pPr lvl="0" algn="ctr">
                        <a:buNone/>
                      </a:pPr>
                      <a:r>
                        <a:rPr lang="en-GB" sz="1200">
                          <a:effectLst/>
                        </a:rPr>
                        <a:t>No field marketing users/recaps</a:t>
                      </a:r>
                    </a:p>
                  </a:txBody>
                  <a:tcPr marL="23751" marR="23751" marT="15833" marB="15833" anchor="ctr">
                    <a:lnT w="12700">
                      <a:solidFill>
                        <a:schemeClr val="tx1"/>
                      </a:solidFill>
                    </a:lnT>
                  </a:tcPr>
                </a:tc>
                <a:extLst>
                  <a:ext uri="{0D108BD9-81ED-4DB2-BD59-A6C34878D82A}">
                    <a16:rowId xmlns:a16="http://schemas.microsoft.com/office/drawing/2014/main" val="2544291162"/>
                  </a:ext>
                </a:extLst>
              </a:tr>
            </a:tbl>
          </a:graphicData>
        </a:graphic>
      </p:graphicFrame>
    </p:spTree>
    <p:extLst>
      <p:ext uri="{BB962C8B-B14F-4D97-AF65-F5344CB8AC3E}">
        <p14:creationId xmlns:p14="http://schemas.microsoft.com/office/powerpoint/2010/main" val="3483370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0F83B1-F8FC-15EF-BFD5-779FFFCA1403}"/>
              </a:ext>
            </a:extLst>
          </p:cNvPr>
          <p:cNvSpPr>
            <a:spLocks noGrp="1"/>
          </p:cNvSpPr>
          <p:nvPr>
            <p:ph type="title"/>
          </p:nvPr>
        </p:nvSpPr>
        <p:spPr/>
        <p:txBody>
          <a:bodyPr/>
          <a:lstStyle/>
          <a:p>
            <a:r>
              <a:rPr lang="en" sz="3200"/>
              <a:t>COST COMPARISON </a:t>
            </a:r>
            <a:endParaRPr lang="en-US"/>
          </a:p>
        </p:txBody>
      </p:sp>
      <p:sp>
        <p:nvSpPr>
          <p:cNvPr id="4" name="Slide Number Placeholder 3">
            <a:extLst>
              <a:ext uri="{FF2B5EF4-FFF2-40B4-BE49-F238E27FC236}">
                <a16:creationId xmlns:a16="http://schemas.microsoft.com/office/drawing/2014/main" id="{F25D0A65-BDB4-F669-6180-564CE97887CA}"/>
              </a:ext>
            </a:extLst>
          </p:cNvPr>
          <p:cNvSpPr>
            <a:spLocks noGrp="1"/>
          </p:cNvSpPr>
          <p:nvPr>
            <p:ph type="sldNum" sz="quarter" idx="4"/>
          </p:nvPr>
        </p:nvSpPr>
        <p:spPr/>
        <p:txBody>
          <a:bodyPr/>
          <a:lstStyle/>
          <a:p>
            <a:fld id="{00000000-1234-1234-1234-123412341234}" type="slidenum">
              <a:rPr lang="en" smtClean="0"/>
              <a:pPr/>
              <a:t>19</a:t>
            </a:fld>
            <a:endParaRPr lang="en"/>
          </a:p>
        </p:txBody>
      </p:sp>
      <p:graphicFrame>
        <p:nvGraphicFramePr>
          <p:cNvPr id="2" name="Google Shape;137;p26">
            <a:extLst>
              <a:ext uri="{FF2B5EF4-FFF2-40B4-BE49-F238E27FC236}">
                <a16:creationId xmlns:a16="http://schemas.microsoft.com/office/drawing/2014/main" id="{69BE81C2-2E5C-CB9F-CBAA-C17A7F2BDF3F}"/>
              </a:ext>
            </a:extLst>
          </p:cNvPr>
          <p:cNvGraphicFramePr/>
          <p:nvPr>
            <p:extLst>
              <p:ext uri="{D42A27DB-BD31-4B8C-83A1-F6EECF244321}">
                <p14:modId xmlns:p14="http://schemas.microsoft.com/office/powerpoint/2010/main" val="3510126950"/>
              </p:ext>
            </p:extLst>
          </p:nvPr>
        </p:nvGraphicFramePr>
        <p:xfrm>
          <a:off x="680275" y="2639555"/>
          <a:ext cx="9947235" cy="2485835"/>
        </p:xfrm>
        <a:graphic>
          <a:graphicData uri="http://schemas.openxmlformats.org/drawingml/2006/table">
            <a:tbl>
              <a:tblPr firstRow="1">
                <a:tableStyleId>{72833802-FEF1-4C79-8D5D-14CF1EAF98D9}</a:tableStyleId>
              </a:tblPr>
              <a:tblGrid>
                <a:gridCol w="1697515">
                  <a:extLst>
                    <a:ext uri="{9D8B030D-6E8A-4147-A177-3AD203B41FA5}">
                      <a16:colId xmlns:a16="http://schemas.microsoft.com/office/drawing/2014/main" val="20000"/>
                    </a:ext>
                  </a:extLst>
                </a:gridCol>
                <a:gridCol w="2172766">
                  <a:extLst>
                    <a:ext uri="{9D8B030D-6E8A-4147-A177-3AD203B41FA5}">
                      <a16:colId xmlns:a16="http://schemas.microsoft.com/office/drawing/2014/main" val="20001"/>
                    </a:ext>
                  </a:extLst>
                </a:gridCol>
                <a:gridCol w="2817805">
                  <a:extLst>
                    <a:ext uri="{9D8B030D-6E8A-4147-A177-3AD203B41FA5}">
                      <a16:colId xmlns:a16="http://schemas.microsoft.com/office/drawing/2014/main" val="20002"/>
                    </a:ext>
                  </a:extLst>
                </a:gridCol>
                <a:gridCol w="3259149">
                  <a:extLst>
                    <a:ext uri="{9D8B030D-6E8A-4147-A177-3AD203B41FA5}">
                      <a16:colId xmlns:a16="http://schemas.microsoft.com/office/drawing/2014/main" val="20003"/>
                    </a:ext>
                  </a:extLst>
                </a:gridCol>
              </a:tblGrid>
              <a:tr h="374567">
                <a:tc>
                  <a:txBody>
                    <a:bodyPr/>
                    <a:lstStyle/>
                    <a:p>
                      <a:pPr marL="0" lvl="0" indent="0" algn="ctr" rtl="0">
                        <a:lnSpc>
                          <a:spcPct val="115000"/>
                        </a:lnSpc>
                        <a:spcBef>
                          <a:spcPts val="0"/>
                        </a:spcBef>
                        <a:spcAft>
                          <a:spcPts val="0"/>
                        </a:spcAft>
                        <a:buNone/>
                      </a:pPr>
                      <a:endParaRPr sz="1300" b="1"/>
                    </a:p>
                  </a:txBody>
                  <a:tcPr marL="38100" marR="38100" marT="25400" marB="25400" anchor="ctr"/>
                </a:tc>
                <a:tc>
                  <a:txBody>
                    <a:bodyPr/>
                    <a:lstStyle/>
                    <a:p>
                      <a:pPr marL="0" lvl="0" indent="0" algn="ctr" rtl="0">
                        <a:lnSpc>
                          <a:spcPct val="115000"/>
                        </a:lnSpc>
                        <a:spcBef>
                          <a:spcPts val="0"/>
                        </a:spcBef>
                        <a:spcAft>
                          <a:spcPts val="0"/>
                        </a:spcAft>
                        <a:buNone/>
                      </a:pPr>
                      <a:r>
                        <a:rPr lang="en" sz="1300" b="1"/>
                        <a:t>Brandscopic</a:t>
                      </a:r>
                      <a:endParaRPr sz="1300" b="1"/>
                    </a:p>
                  </a:txBody>
                  <a:tcPr marL="38100" marR="38100" marT="25400" marB="25400" anchor="ctr"/>
                </a:tc>
                <a:tc>
                  <a:txBody>
                    <a:bodyPr/>
                    <a:lstStyle/>
                    <a:p>
                      <a:pPr marL="0" lvl="0" indent="0" algn="ctr" rtl="0">
                        <a:lnSpc>
                          <a:spcPct val="115000"/>
                        </a:lnSpc>
                        <a:spcBef>
                          <a:spcPts val="0"/>
                        </a:spcBef>
                        <a:spcAft>
                          <a:spcPts val="0"/>
                        </a:spcAft>
                        <a:buNone/>
                      </a:pPr>
                      <a:r>
                        <a:rPr lang="en" sz="1300" b="1"/>
                        <a:t>Pinata</a:t>
                      </a:r>
                      <a:endParaRPr sz="1300" b="1"/>
                    </a:p>
                  </a:txBody>
                  <a:tcPr marL="38100" marR="38100" marT="25400" marB="25400" anchor="ctr"/>
                </a:tc>
                <a:tc>
                  <a:txBody>
                    <a:bodyPr/>
                    <a:lstStyle/>
                    <a:p>
                      <a:pPr marL="0" lvl="0" indent="0" algn="ctr" rtl="0">
                        <a:lnSpc>
                          <a:spcPct val="115000"/>
                        </a:lnSpc>
                        <a:spcBef>
                          <a:spcPts val="0"/>
                        </a:spcBef>
                        <a:spcAft>
                          <a:spcPts val="0"/>
                        </a:spcAft>
                        <a:buNone/>
                      </a:pPr>
                      <a:r>
                        <a:rPr lang="en" sz="1300" b="1"/>
                        <a:t>Network Ninja</a:t>
                      </a:r>
                      <a:endParaRPr sz="1300" b="1"/>
                    </a:p>
                  </a:txBody>
                  <a:tcPr marL="38100" marR="38100" marT="25400" marB="25400" anchor="ctr"/>
                </a:tc>
                <a:extLst>
                  <a:ext uri="{0D108BD9-81ED-4DB2-BD59-A6C34878D82A}">
                    <a16:rowId xmlns:a16="http://schemas.microsoft.com/office/drawing/2014/main" val="10000"/>
                  </a:ext>
                </a:extLst>
              </a:tr>
              <a:tr h="681067">
                <a:tc>
                  <a:txBody>
                    <a:bodyPr/>
                    <a:lstStyle/>
                    <a:p>
                      <a:pPr marL="0" lvl="0" indent="0" algn="ctr" rtl="0">
                        <a:lnSpc>
                          <a:spcPct val="115000"/>
                        </a:lnSpc>
                        <a:spcBef>
                          <a:spcPts val="0"/>
                        </a:spcBef>
                        <a:spcAft>
                          <a:spcPts val="0"/>
                        </a:spcAft>
                        <a:buNone/>
                      </a:pPr>
                      <a:r>
                        <a:rPr lang="en" sz="1300"/>
                        <a:t>/year</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$12,000 /year</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$30,398/year</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$12,000 / year, unlimited tasks and events</a:t>
                      </a:r>
                      <a:endParaRPr sz="1300"/>
                    </a:p>
                  </a:txBody>
                  <a:tcPr marL="38100" marR="38100" marT="25400" marB="25400" anchor="ctr"/>
                </a:tc>
                <a:extLst>
                  <a:ext uri="{0D108BD9-81ED-4DB2-BD59-A6C34878D82A}">
                    <a16:rowId xmlns:a16="http://schemas.microsoft.com/office/drawing/2014/main" val="10001"/>
                  </a:ext>
                </a:extLst>
              </a:tr>
              <a:tr h="374567">
                <a:tc>
                  <a:txBody>
                    <a:bodyPr/>
                    <a:lstStyle/>
                    <a:p>
                      <a:pPr marL="0" lvl="0" indent="0" algn="ctr" rtl="0">
                        <a:lnSpc>
                          <a:spcPct val="115000"/>
                        </a:lnSpc>
                        <a:spcBef>
                          <a:spcPts val="0"/>
                        </a:spcBef>
                        <a:spcAft>
                          <a:spcPts val="0"/>
                        </a:spcAft>
                        <a:buNone/>
                      </a:pPr>
                      <a:r>
                        <a:rPr lang="en" sz="1300"/>
                        <a:t>/month</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$1,000.00</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$1,666.00</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$1,000.00</a:t>
                      </a:r>
                      <a:endParaRPr sz="1300"/>
                    </a:p>
                  </a:txBody>
                  <a:tcPr marL="38100" marR="38100" marT="25400" marB="25400" anchor="ctr"/>
                </a:tc>
                <a:extLst>
                  <a:ext uri="{0D108BD9-81ED-4DB2-BD59-A6C34878D82A}">
                    <a16:rowId xmlns:a16="http://schemas.microsoft.com/office/drawing/2014/main" val="10002"/>
                  </a:ext>
                </a:extLst>
              </a:tr>
              <a:tr h="681067">
                <a:tc>
                  <a:txBody>
                    <a:bodyPr/>
                    <a:lstStyle/>
                    <a:p>
                      <a:pPr marL="0" lvl="0" indent="0" algn="ctr" rtl="0">
                        <a:lnSpc>
                          <a:spcPct val="115000"/>
                        </a:lnSpc>
                        <a:spcBef>
                          <a:spcPts val="0"/>
                        </a:spcBef>
                        <a:spcAft>
                          <a:spcPts val="0"/>
                        </a:spcAft>
                        <a:buNone/>
                      </a:pPr>
                      <a:r>
                        <a:rPr lang="en" sz="1300"/>
                        <a:t>details</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Event Hours per month: 3k</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100 tasks per month</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unlimited users and events</a:t>
                      </a:r>
                      <a:endParaRPr sz="1300"/>
                    </a:p>
                  </a:txBody>
                  <a:tcPr marL="38100" marR="38100" marT="25400" marB="25400" anchor="ctr"/>
                </a:tc>
                <a:extLst>
                  <a:ext uri="{0D108BD9-81ED-4DB2-BD59-A6C34878D82A}">
                    <a16:rowId xmlns:a16="http://schemas.microsoft.com/office/drawing/2014/main" val="10003"/>
                  </a:ext>
                </a:extLst>
              </a:tr>
              <a:tr h="374567">
                <a:tc>
                  <a:txBody>
                    <a:bodyPr/>
                    <a:lstStyle/>
                    <a:p>
                      <a:pPr marL="0" lvl="0" indent="0" algn="ctr" rtl="0">
                        <a:lnSpc>
                          <a:spcPct val="115000"/>
                        </a:lnSpc>
                        <a:spcBef>
                          <a:spcPts val="0"/>
                        </a:spcBef>
                        <a:spcAft>
                          <a:spcPts val="0"/>
                        </a:spcAft>
                        <a:buNone/>
                      </a:pPr>
                      <a:r>
                        <a:rPr lang="en" sz="1300"/>
                        <a:t>users</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Unlimited users</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40 users / $49/ USER</a:t>
                      </a:r>
                      <a:endParaRPr sz="1300"/>
                    </a:p>
                  </a:txBody>
                  <a:tcPr marL="38100" marR="38100" marT="25400" marB="25400" anchor="ctr"/>
                </a:tc>
                <a:tc>
                  <a:txBody>
                    <a:bodyPr/>
                    <a:lstStyle/>
                    <a:p>
                      <a:pPr marL="0" lvl="0" indent="0" algn="ctr" rtl="0">
                        <a:lnSpc>
                          <a:spcPct val="115000"/>
                        </a:lnSpc>
                        <a:spcBef>
                          <a:spcPts val="0"/>
                        </a:spcBef>
                        <a:spcAft>
                          <a:spcPts val="0"/>
                        </a:spcAft>
                        <a:buNone/>
                      </a:pPr>
                      <a:r>
                        <a:rPr lang="en" sz="1300"/>
                        <a:t>Unlimited</a:t>
                      </a:r>
                      <a:endParaRPr sz="1300"/>
                    </a:p>
                  </a:txBody>
                  <a:tcPr marL="38100" marR="38100" marT="25400" marB="25400" anchor="ctr"/>
                </a:tc>
                <a:extLst>
                  <a:ext uri="{0D108BD9-81ED-4DB2-BD59-A6C34878D82A}">
                    <a16:rowId xmlns:a16="http://schemas.microsoft.com/office/drawing/2014/main" val="10004"/>
                  </a:ext>
                </a:extLst>
              </a:tr>
            </a:tbl>
          </a:graphicData>
        </a:graphic>
      </p:graphicFrame>
      <p:sp>
        <p:nvSpPr>
          <p:cNvPr id="3" name="Google Shape;138;p26">
            <a:extLst>
              <a:ext uri="{FF2B5EF4-FFF2-40B4-BE49-F238E27FC236}">
                <a16:creationId xmlns:a16="http://schemas.microsoft.com/office/drawing/2014/main" id="{E379BE6D-26D9-433E-5EEE-B6C21902DBB4}"/>
              </a:ext>
            </a:extLst>
          </p:cNvPr>
          <p:cNvSpPr txBox="1"/>
          <p:nvPr/>
        </p:nvSpPr>
        <p:spPr>
          <a:xfrm>
            <a:off x="419099" y="981796"/>
            <a:ext cx="10715541" cy="1600911"/>
          </a:xfrm>
          <a:prstGeom prst="rect">
            <a:avLst/>
          </a:prstGeom>
          <a:noFill/>
          <a:ln>
            <a:noFill/>
          </a:ln>
        </p:spPr>
        <p:txBody>
          <a:bodyPr spcFirstLastPara="1" wrap="square" lIns="121900" tIns="121900" rIns="121900" bIns="121900" anchor="t" anchorCtr="0">
            <a:spAutoFit/>
          </a:bodyPr>
          <a:lstStyle/>
          <a:p>
            <a:pPr marL="649797" indent="-285750">
              <a:lnSpc>
                <a:spcPct val="150000"/>
              </a:lnSpc>
              <a:buSzPts val="1100"/>
              <a:buFont typeface="Arial" panose="020B0604020202020204" pitchFamily="34" charset="0"/>
              <a:buChar char="•"/>
            </a:pPr>
            <a:r>
              <a:rPr lang="en" sz="1467" b="1"/>
              <a:t>Brandscopic: </a:t>
            </a:r>
            <a:r>
              <a:rPr lang="en" sz="1467"/>
              <a:t>Unlimited users for all admin, client, or field staff user seats </a:t>
            </a:r>
          </a:p>
          <a:p>
            <a:pPr marL="649797" indent="-285750">
              <a:lnSpc>
                <a:spcPct val="150000"/>
              </a:lnSpc>
              <a:buSzPts val="1100"/>
              <a:buFont typeface="Arial" panose="020B0604020202020204" pitchFamily="34" charset="0"/>
              <a:buChar char="•"/>
            </a:pPr>
            <a:r>
              <a:rPr lang="en" sz="1467" b="1"/>
              <a:t>Brandscopic:</a:t>
            </a:r>
            <a:r>
              <a:rPr lang="en" sz="1467"/>
              <a:t> Cap at 3k event hours per month: </a:t>
            </a:r>
            <a:r>
              <a:rPr lang="en-GB" sz="1467"/>
              <a:t>equivalent</a:t>
            </a:r>
            <a:r>
              <a:rPr lang="en" sz="1467"/>
              <a:t> of </a:t>
            </a:r>
            <a:r>
              <a:rPr lang="en" sz="1467" i="1"/>
              <a:t>300 events per month. each 10 hours long  </a:t>
            </a:r>
            <a:endParaRPr sz="1467" i="1"/>
          </a:p>
          <a:p>
            <a:pPr marL="649797" indent="-285750">
              <a:lnSpc>
                <a:spcPct val="150000"/>
              </a:lnSpc>
              <a:buSzPts val="1100"/>
              <a:buFont typeface="Arial" panose="020B0604020202020204" pitchFamily="34" charset="0"/>
              <a:buChar char="•"/>
            </a:pPr>
            <a:r>
              <a:rPr lang="en-GB" sz="1467" b="1"/>
              <a:t>Pinata:</a:t>
            </a:r>
            <a:r>
              <a:rPr lang="en-GB" sz="1467"/>
              <a:t> $49 / user; no volume discounts</a:t>
            </a:r>
          </a:p>
          <a:p>
            <a:pPr marL="649797" indent="-285750">
              <a:lnSpc>
                <a:spcPct val="150000"/>
              </a:lnSpc>
              <a:buSzPts val="1100"/>
              <a:buFont typeface="Arial" panose="020B0604020202020204" pitchFamily="34" charset="0"/>
              <a:buChar char="•"/>
            </a:pPr>
            <a:r>
              <a:rPr lang="en-GB" sz="1467" b="1"/>
              <a:t>Network Ninja: </a:t>
            </a:r>
            <a:r>
              <a:rPr lang="en-GB" sz="1467"/>
              <a:t>the most cost-effective but will come with the least features</a:t>
            </a:r>
          </a:p>
        </p:txBody>
      </p:sp>
    </p:spTree>
    <p:extLst>
      <p:ext uri="{BB962C8B-B14F-4D97-AF65-F5344CB8AC3E}">
        <p14:creationId xmlns:p14="http://schemas.microsoft.com/office/powerpoint/2010/main" val="3120043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56CCF-7148-1129-C67E-17FC152EB36D}"/>
              </a:ext>
            </a:extLst>
          </p:cNvPr>
          <p:cNvSpPr>
            <a:spLocks noGrp="1"/>
          </p:cNvSpPr>
          <p:nvPr>
            <p:ph type="title"/>
          </p:nvPr>
        </p:nvSpPr>
        <p:spPr/>
        <p:txBody>
          <a:bodyPr>
            <a:normAutofit/>
          </a:bodyPr>
          <a:lstStyle/>
          <a:p>
            <a:r>
              <a:rPr lang="en-GB"/>
              <a:t>UNIFIED SYSTEMS &amp; DATA</a:t>
            </a:r>
            <a:br>
              <a:rPr lang="en-GB"/>
            </a:br>
            <a:endParaRPr lang="en-GB"/>
          </a:p>
        </p:txBody>
      </p:sp>
      <p:sp>
        <p:nvSpPr>
          <p:cNvPr id="4" name="Slide Number Placeholder 3">
            <a:extLst>
              <a:ext uri="{FF2B5EF4-FFF2-40B4-BE49-F238E27FC236}">
                <a16:creationId xmlns:a16="http://schemas.microsoft.com/office/drawing/2014/main" id="{F8F02D59-90B7-8226-718D-618C4335A914}"/>
              </a:ext>
            </a:extLst>
          </p:cNvPr>
          <p:cNvSpPr>
            <a:spLocks noGrp="1"/>
          </p:cNvSpPr>
          <p:nvPr>
            <p:ph type="sldNum" idx="12"/>
          </p:nvPr>
        </p:nvSpPr>
        <p:spPr>
          <a:xfrm>
            <a:off x="9255910" y="137659"/>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a:t>
            </a:fld>
            <a:endParaRPr lang="en"/>
          </a:p>
        </p:txBody>
      </p:sp>
      <p:grpSp>
        <p:nvGrpSpPr>
          <p:cNvPr id="24" name="Group 23">
            <a:extLst>
              <a:ext uri="{FF2B5EF4-FFF2-40B4-BE49-F238E27FC236}">
                <a16:creationId xmlns:a16="http://schemas.microsoft.com/office/drawing/2014/main" id="{283097A3-AB18-13A7-36B9-3156224C4EED}"/>
              </a:ext>
            </a:extLst>
          </p:cNvPr>
          <p:cNvGrpSpPr/>
          <p:nvPr/>
        </p:nvGrpSpPr>
        <p:grpSpPr>
          <a:xfrm>
            <a:off x="7566186" y="1715940"/>
            <a:ext cx="2699169" cy="2699169"/>
            <a:chOff x="6532134" y="3255357"/>
            <a:chExt cx="1653872" cy="1653872"/>
          </a:xfrm>
        </p:grpSpPr>
        <p:sp>
          <p:nvSpPr>
            <p:cNvPr id="20" name="Oval 19">
              <a:extLst>
                <a:ext uri="{FF2B5EF4-FFF2-40B4-BE49-F238E27FC236}">
                  <a16:creationId xmlns:a16="http://schemas.microsoft.com/office/drawing/2014/main" id="{438607C3-944A-8189-5471-629365EDE630}"/>
                </a:ext>
              </a:extLst>
            </p:cNvPr>
            <p:cNvSpPr/>
            <p:nvPr/>
          </p:nvSpPr>
          <p:spPr>
            <a:xfrm>
              <a:off x="6532134" y="3255357"/>
              <a:ext cx="1653872" cy="1653872"/>
            </a:xfrm>
            <a:prstGeom prst="ellipse">
              <a:avLst/>
            </a:prstGeom>
            <a:solidFill>
              <a:srgbClr val="F26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Graphic 20" descr="Database outline">
              <a:extLst>
                <a:ext uri="{FF2B5EF4-FFF2-40B4-BE49-F238E27FC236}">
                  <a16:creationId xmlns:a16="http://schemas.microsoft.com/office/drawing/2014/main" id="{564671D6-3650-D802-D1A2-4BB792E496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9213" y="3646644"/>
              <a:ext cx="914804" cy="914804"/>
            </a:xfrm>
            <a:prstGeom prst="rect">
              <a:avLst/>
            </a:prstGeom>
          </p:spPr>
        </p:pic>
      </p:grpSp>
      <p:sp>
        <p:nvSpPr>
          <p:cNvPr id="2056" name="Rectangle: Rounded Corners 2055">
            <a:extLst>
              <a:ext uri="{FF2B5EF4-FFF2-40B4-BE49-F238E27FC236}">
                <a16:creationId xmlns:a16="http://schemas.microsoft.com/office/drawing/2014/main" id="{5152C26A-0DD8-1069-2F39-50B7782C5CB6}"/>
              </a:ext>
            </a:extLst>
          </p:cNvPr>
          <p:cNvSpPr/>
          <p:nvPr/>
        </p:nvSpPr>
        <p:spPr>
          <a:xfrm>
            <a:off x="2270605" y="2663299"/>
            <a:ext cx="5523745" cy="900000"/>
          </a:xfrm>
          <a:prstGeom prst="roundRect">
            <a:avLst/>
          </a:prstGeom>
          <a:solidFill>
            <a:srgbClr val="397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accent5"/>
                </a:solidFill>
              </a:rPr>
              <a:t>PROJECT</a:t>
            </a:r>
            <a:endParaRPr lang="en-GB" sz="1800" b="1">
              <a:solidFill>
                <a:schemeClr val="accent5"/>
              </a:solidFill>
            </a:endParaRPr>
          </a:p>
        </p:txBody>
      </p:sp>
      <p:grpSp>
        <p:nvGrpSpPr>
          <p:cNvPr id="2087" name="Group 2086">
            <a:extLst>
              <a:ext uri="{FF2B5EF4-FFF2-40B4-BE49-F238E27FC236}">
                <a16:creationId xmlns:a16="http://schemas.microsoft.com/office/drawing/2014/main" id="{CC0DDD7C-02DC-975D-81D8-342FD71062EC}"/>
              </a:ext>
            </a:extLst>
          </p:cNvPr>
          <p:cNvGrpSpPr/>
          <p:nvPr/>
        </p:nvGrpSpPr>
        <p:grpSpPr>
          <a:xfrm>
            <a:off x="3533010" y="2760862"/>
            <a:ext cx="751787" cy="707009"/>
            <a:chOff x="6171420" y="2018585"/>
            <a:chExt cx="751787" cy="795759"/>
          </a:xfrm>
        </p:grpSpPr>
        <p:pic>
          <p:nvPicPr>
            <p:cNvPr id="35" name="Graphic 34" descr="Stopwatch with solid fill">
              <a:extLst>
                <a:ext uri="{FF2B5EF4-FFF2-40B4-BE49-F238E27FC236}">
                  <a16:creationId xmlns:a16="http://schemas.microsoft.com/office/drawing/2014/main" id="{58224D0A-F133-425C-1365-2DB7F2B361A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06414" y="2018585"/>
              <a:ext cx="481799" cy="481799"/>
            </a:xfrm>
            <a:prstGeom prst="rect">
              <a:avLst/>
            </a:prstGeom>
          </p:spPr>
        </p:pic>
        <p:sp>
          <p:nvSpPr>
            <p:cNvPr id="36" name="TextBox 35">
              <a:extLst>
                <a:ext uri="{FF2B5EF4-FFF2-40B4-BE49-F238E27FC236}">
                  <a16:creationId xmlns:a16="http://schemas.microsoft.com/office/drawing/2014/main" id="{93641CA0-BB7E-582E-CECD-C9C2DCDBA21D}"/>
                </a:ext>
              </a:extLst>
            </p:cNvPr>
            <p:cNvSpPr txBox="1"/>
            <p:nvPr/>
          </p:nvSpPr>
          <p:spPr>
            <a:xfrm>
              <a:off x="6171420" y="2552734"/>
              <a:ext cx="751787" cy="261610"/>
            </a:xfrm>
            <a:prstGeom prst="rect">
              <a:avLst/>
            </a:prstGeom>
            <a:noFill/>
          </p:spPr>
          <p:txBody>
            <a:bodyPr wrap="square">
              <a:spAutoFit/>
            </a:bodyPr>
            <a:lstStyle/>
            <a:p>
              <a:pPr algn="ctr"/>
              <a:r>
                <a:rPr lang="en-GB" sz="1050" b="1">
                  <a:solidFill>
                    <a:schemeClr val="bg1"/>
                  </a:solidFill>
                </a:rPr>
                <a:t>TIME</a:t>
              </a:r>
            </a:p>
          </p:txBody>
        </p:sp>
      </p:grpSp>
      <p:grpSp>
        <p:nvGrpSpPr>
          <p:cNvPr id="2088" name="Group 2087">
            <a:extLst>
              <a:ext uri="{FF2B5EF4-FFF2-40B4-BE49-F238E27FC236}">
                <a16:creationId xmlns:a16="http://schemas.microsoft.com/office/drawing/2014/main" id="{5BB454E8-2DB2-DF30-86FB-9C0A78BFA2B0}"/>
              </a:ext>
            </a:extLst>
          </p:cNvPr>
          <p:cNvGrpSpPr/>
          <p:nvPr/>
        </p:nvGrpSpPr>
        <p:grpSpPr>
          <a:xfrm>
            <a:off x="5844133" y="2760862"/>
            <a:ext cx="751787" cy="707009"/>
            <a:chOff x="7983233" y="2018585"/>
            <a:chExt cx="751787" cy="795759"/>
          </a:xfrm>
        </p:grpSpPr>
        <p:pic>
          <p:nvPicPr>
            <p:cNvPr id="40" name="Graphic 39" descr="Dollar with solid fill">
              <a:extLst>
                <a:ext uri="{FF2B5EF4-FFF2-40B4-BE49-F238E27FC236}">
                  <a16:creationId xmlns:a16="http://schemas.microsoft.com/office/drawing/2014/main" id="{C7AAC5EE-1ABC-1AB1-E876-F191552EF78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18226" y="2018585"/>
              <a:ext cx="481798" cy="481800"/>
            </a:xfrm>
            <a:prstGeom prst="rect">
              <a:avLst/>
            </a:prstGeom>
          </p:spPr>
        </p:pic>
        <p:sp>
          <p:nvSpPr>
            <p:cNvPr id="41" name="TextBox 40">
              <a:extLst>
                <a:ext uri="{FF2B5EF4-FFF2-40B4-BE49-F238E27FC236}">
                  <a16:creationId xmlns:a16="http://schemas.microsoft.com/office/drawing/2014/main" id="{D5413614-85CA-F703-88DD-636671D2ECDF}"/>
                </a:ext>
              </a:extLst>
            </p:cNvPr>
            <p:cNvSpPr txBox="1"/>
            <p:nvPr/>
          </p:nvSpPr>
          <p:spPr>
            <a:xfrm>
              <a:off x="7983233" y="2552734"/>
              <a:ext cx="751787" cy="261610"/>
            </a:xfrm>
            <a:prstGeom prst="rect">
              <a:avLst/>
            </a:prstGeom>
            <a:noFill/>
          </p:spPr>
          <p:txBody>
            <a:bodyPr wrap="square">
              <a:spAutoFit/>
            </a:bodyPr>
            <a:lstStyle/>
            <a:p>
              <a:pPr algn="ctr"/>
              <a:r>
                <a:rPr lang="en-GB" sz="1050" b="1">
                  <a:solidFill>
                    <a:schemeClr val="bg1"/>
                  </a:solidFill>
                </a:rPr>
                <a:t>FEES</a:t>
              </a:r>
            </a:p>
          </p:txBody>
        </p:sp>
      </p:grpSp>
      <p:grpSp>
        <p:nvGrpSpPr>
          <p:cNvPr id="2089" name="Group 2088">
            <a:extLst>
              <a:ext uri="{FF2B5EF4-FFF2-40B4-BE49-F238E27FC236}">
                <a16:creationId xmlns:a16="http://schemas.microsoft.com/office/drawing/2014/main" id="{3AEEB028-9F98-39AC-7235-58F5BBA45FFB}"/>
              </a:ext>
            </a:extLst>
          </p:cNvPr>
          <p:cNvGrpSpPr/>
          <p:nvPr/>
        </p:nvGrpSpPr>
        <p:grpSpPr>
          <a:xfrm>
            <a:off x="6631005" y="2760863"/>
            <a:ext cx="1111876" cy="679664"/>
            <a:chOff x="8724607" y="2018585"/>
            <a:chExt cx="1111876" cy="764981"/>
          </a:xfrm>
        </p:grpSpPr>
        <p:pic>
          <p:nvPicPr>
            <p:cNvPr id="45" name="Graphic 44" descr="Customer review outline">
              <a:extLst>
                <a:ext uri="{FF2B5EF4-FFF2-40B4-BE49-F238E27FC236}">
                  <a16:creationId xmlns:a16="http://schemas.microsoft.com/office/drawing/2014/main" id="{BEE34C52-B638-FB0E-0F2D-7B39402BA50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021880" y="2018585"/>
              <a:ext cx="481799" cy="519778"/>
            </a:xfrm>
            <a:prstGeom prst="rect">
              <a:avLst/>
            </a:prstGeom>
          </p:spPr>
        </p:pic>
        <p:sp>
          <p:nvSpPr>
            <p:cNvPr id="46" name="TextBox 45">
              <a:extLst>
                <a:ext uri="{FF2B5EF4-FFF2-40B4-BE49-F238E27FC236}">
                  <a16:creationId xmlns:a16="http://schemas.microsoft.com/office/drawing/2014/main" id="{D3EE4C8F-945A-6F52-A2E7-3032F098F862}"/>
                </a:ext>
              </a:extLst>
            </p:cNvPr>
            <p:cNvSpPr txBox="1"/>
            <p:nvPr/>
          </p:nvSpPr>
          <p:spPr>
            <a:xfrm>
              <a:off x="8724607" y="2552734"/>
              <a:ext cx="1111876" cy="230832"/>
            </a:xfrm>
            <a:prstGeom prst="rect">
              <a:avLst/>
            </a:prstGeom>
            <a:noFill/>
          </p:spPr>
          <p:txBody>
            <a:bodyPr wrap="square">
              <a:spAutoFit/>
            </a:bodyPr>
            <a:lstStyle/>
            <a:p>
              <a:pPr algn="ctr"/>
              <a:r>
                <a:rPr lang="en-GB" sz="900" b="1">
                  <a:solidFill>
                    <a:schemeClr val="bg1"/>
                  </a:solidFill>
                </a:rPr>
                <a:t>RESOURCES</a:t>
              </a:r>
            </a:p>
          </p:txBody>
        </p:sp>
      </p:grpSp>
      <p:pic>
        <p:nvPicPr>
          <p:cNvPr id="50" name="Graphic 49" descr="Group brainstorm with solid fill">
            <a:extLst>
              <a:ext uri="{FF2B5EF4-FFF2-40B4-BE49-F238E27FC236}">
                <a16:creationId xmlns:a16="http://schemas.microsoft.com/office/drawing/2014/main" id="{C01A4C1F-F676-AF1E-4BB8-7C6D3E1DE0A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702600" y="2760862"/>
            <a:ext cx="481798" cy="428065"/>
          </a:xfrm>
          <a:prstGeom prst="rect">
            <a:avLst/>
          </a:prstGeom>
        </p:spPr>
      </p:pic>
      <p:sp>
        <p:nvSpPr>
          <p:cNvPr id="51" name="TextBox 50">
            <a:extLst>
              <a:ext uri="{FF2B5EF4-FFF2-40B4-BE49-F238E27FC236}">
                <a16:creationId xmlns:a16="http://schemas.microsoft.com/office/drawing/2014/main" id="{062003B4-276D-122B-98AB-FC43AE5EDBAB}"/>
              </a:ext>
            </a:extLst>
          </p:cNvPr>
          <p:cNvSpPr txBox="1"/>
          <p:nvPr/>
        </p:nvSpPr>
        <p:spPr>
          <a:xfrm>
            <a:off x="2567606" y="3242275"/>
            <a:ext cx="751787" cy="225596"/>
          </a:xfrm>
          <a:prstGeom prst="rect">
            <a:avLst/>
          </a:prstGeom>
          <a:noFill/>
        </p:spPr>
        <p:txBody>
          <a:bodyPr wrap="square">
            <a:spAutoFit/>
          </a:bodyPr>
          <a:lstStyle/>
          <a:p>
            <a:pPr algn="ctr"/>
            <a:r>
              <a:rPr lang="en-GB" sz="1050" b="1">
                <a:solidFill>
                  <a:schemeClr val="bg1"/>
                </a:solidFill>
              </a:rPr>
              <a:t>SCOPES</a:t>
            </a:r>
          </a:p>
        </p:txBody>
      </p:sp>
      <p:sp>
        <p:nvSpPr>
          <p:cNvPr id="2059" name="Rectangle: Rounded Corners 2058">
            <a:extLst>
              <a:ext uri="{FF2B5EF4-FFF2-40B4-BE49-F238E27FC236}">
                <a16:creationId xmlns:a16="http://schemas.microsoft.com/office/drawing/2014/main" id="{5C1A6122-05C4-7585-E535-AB8CA2D81850}"/>
              </a:ext>
            </a:extLst>
          </p:cNvPr>
          <p:cNvSpPr/>
          <p:nvPr/>
        </p:nvSpPr>
        <p:spPr>
          <a:xfrm>
            <a:off x="2258351" y="5138816"/>
            <a:ext cx="7675298" cy="57196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800" b="1"/>
              <a:t>COGNITIVE SERVICES (AI/ML)</a:t>
            </a:r>
          </a:p>
        </p:txBody>
      </p:sp>
      <p:sp>
        <p:nvSpPr>
          <p:cNvPr id="2058" name="Rectangle: Rounded Corners 2057">
            <a:extLst>
              <a:ext uri="{FF2B5EF4-FFF2-40B4-BE49-F238E27FC236}">
                <a16:creationId xmlns:a16="http://schemas.microsoft.com/office/drawing/2014/main" id="{E951DA65-5264-217B-CC33-4AB48ED299AA}"/>
              </a:ext>
            </a:extLst>
          </p:cNvPr>
          <p:cNvSpPr/>
          <p:nvPr/>
        </p:nvSpPr>
        <p:spPr>
          <a:xfrm>
            <a:off x="2238567" y="3916897"/>
            <a:ext cx="5552216" cy="900000"/>
          </a:xfrm>
          <a:prstGeom prst="roundRect">
            <a:avLst/>
          </a:prstGeom>
          <a:solidFill>
            <a:srgbClr val="397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t>CONTENT</a:t>
            </a:r>
            <a:endParaRPr lang="en-GB" sz="1600" b="1"/>
          </a:p>
        </p:txBody>
      </p:sp>
      <p:grpSp>
        <p:nvGrpSpPr>
          <p:cNvPr id="2068" name="Group 2067">
            <a:extLst>
              <a:ext uri="{FF2B5EF4-FFF2-40B4-BE49-F238E27FC236}">
                <a16:creationId xmlns:a16="http://schemas.microsoft.com/office/drawing/2014/main" id="{F5827982-C85F-7E9D-256E-2AEB23F588F2}"/>
              </a:ext>
            </a:extLst>
          </p:cNvPr>
          <p:cNvGrpSpPr/>
          <p:nvPr/>
        </p:nvGrpSpPr>
        <p:grpSpPr>
          <a:xfrm>
            <a:off x="3456474" y="4079588"/>
            <a:ext cx="818217" cy="581056"/>
            <a:chOff x="7772923" y="1587254"/>
            <a:chExt cx="1409378" cy="1044193"/>
          </a:xfrm>
        </p:grpSpPr>
        <p:pic>
          <p:nvPicPr>
            <p:cNvPr id="2069" name="Graphic 2068" descr="Syncing cloud with solid fill">
              <a:extLst>
                <a:ext uri="{FF2B5EF4-FFF2-40B4-BE49-F238E27FC236}">
                  <a16:creationId xmlns:a16="http://schemas.microsoft.com/office/drawing/2014/main" id="{9B6191BB-D494-E496-E969-8CE6EB17335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159607" y="1587254"/>
              <a:ext cx="610714" cy="566089"/>
            </a:xfrm>
            <a:prstGeom prst="rect">
              <a:avLst/>
            </a:prstGeom>
          </p:spPr>
        </p:pic>
        <p:sp>
          <p:nvSpPr>
            <p:cNvPr id="2070" name="TextBox 2069">
              <a:extLst>
                <a:ext uri="{FF2B5EF4-FFF2-40B4-BE49-F238E27FC236}">
                  <a16:creationId xmlns:a16="http://schemas.microsoft.com/office/drawing/2014/main" id="{4097E3C6-539D-112B-6C46-1EFBA80A549B}"/>
                </a:ext>
              </a:extLst>
            </p:cNvPr>
            <p:cNvSpPr txBox="1"/>
            <p:nvPr/>
          </p:nvSpPr>
          <p:spPr>
            <a:xfrm>
              <a:off x="7772923" y="2213751"/>
              <a:ext cx="1409378" cy="417696"/>
            </a:xfrm>
            <a:prstGeom prst="rect">
              <a:avLst/>
            </a:prstGeom>
            <a:noFill/>
          </p:spPr>
          <p:txBody>
            <a:bodyPr wrap="square">
              <a:spAutoFit/>
            </a:bodyPr>
            <a:lstStyle/>
            <a:p>
              <a:pPr algn="ctr"/>
              <a:r>
                <a:rPr lang="en-GB" sz="1100" b="1">
                  <a:solidFill>
                    <a:schemeClr val="bg1"/>
                  </a:solidFill>
                </a:rPr>
                <a:t>DAM</a:t>
              </a:r>
            </a:p>
          </p:txBody>
        </p:sp>
      </p:grpSp>
      <p:grpSp>
        <p:nvGrpSpPr>
          <p:cNvPr id="2073" name="Group 2072">
            <a:extLst>
              <a:ext uri="{FF2B5EF4-FFF2-40B4-BE49-F238E27FC236}">
                <a16:creationId xmlns:a16="http://schemas.microsoft.com/office/drawing/2014/main" id="{D3217342-F3CE-1CF1-B145-BC4D9BE7E756}"/>
              </a:ext>
            </a:extLst>
          </p:cNvPr>
          <p:cNvGrpSpPr/>
          <p:nvPr/>
        </p:nvGrpSpPr>
        <p:grpSpPr>
          <a:xfrm>
            <a:off x="5820982" y="4094683"/>
            <a:ext cx="913047" cy="544428"/>
            <a:chOff x="7719880" y="1689179"/>
            <a:chExt cx="1572721" cy="978370"/>
          </a:xfrm>
        </p:grpSpPr>
        <p:pic>
          <p:nvPicPr>
            <p:cNvPr id="2074" name="Graphic 2073" descr="Checkmark with solid fill">
              <a:extLst>
                <a:ext uri="{FF2B5EF4-FFF2-40B4-BE49-F238E27FC236}">
                  <a16:creationId xmlns:a16="http://schemas.microsoft.com/office/drawing/2014/main" id="{64A7BB7D-B16C-05B5-B402-560B1506981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8172257" y="1689179"/>
              <a:ext cx="610714" cy="566089"/>
            </a:xfrm>
            <a:prstGeom prst="rect">
              <a:avLst/>
            </a:prstGeom>
          </p:spPr>
        </p:pic>
        <p:sp>
          <p:nvSpPr>
            <p:cNvPr id="2075" name="TextBox 2074">
              <a:extLst>
                <a:ext uri="{FF2B5EF4-FFF2-40B4-BE49-F238E27FC236}">
                  <a16:creationId xmlns:a16="http://schemas.microsoft.com/office/drawing/2014/main" id="{21EE9B19-3ACD-A12D-1C88-F68602B9FD9D}"/>
                </a:ext>
              </a:extLst>
            </p:cNvPr>
            <p:cNvSpPr txBox="1"/>
            <p:nvPr/>
          </p:nvSpPr>
          <p:spPr>
            <a:xfrm>
              <a:off x="7719880" y="2298995"/>
              <a:ext cx="1572721" cy="368554"/>
            </a:xfrm>
            <a:prstGeom prst="rect">
              <a:avLst/>
            </a:prstGeom>
            <a:noFill/>
          </p:spPr>
          <p:txBody>
            <a:bodyPr wrap="square">
              <a:spAutoFit/>
            </a:bodyPr>
            <a:lstStyle/>
            <a:p>
              <a:pPr algn="ctr"/>
              <a:r>
                <a:rPr lang="en-GB" sz="900" b="1">
                  <a:solidFill>
                    <a:schemeClr val="bg1"/>
                  </a:solidFill>
                </a:rPr>
                <a:t>APPROVALS</a:t>
              </a:r>
            </a:p>
          </p:txBody>
        </p:sp>
      </p:grpSp>
      <p:sp>
        <p:nvSpPr>
          <p:cNvPr id="2057" name="Rectangle: Rounded Corners 2056">
            <a:extLst>
              <a:ext uri="{FF2B5EF4-FFF2-40B4-BE49-F238E27FC236}">
                <a16:creationId xmlns:a16="http://schemas.microsoft.com/office/drawing/2014/main" id="{22153761-232B-DB0B-A57E-528601AEE049}"/>
              </a:ext>
            </a:extLst>
          </p:cNvPr>
          <p:cNvSpPr/>
          <p:nvPr/>
        </p:nvSpPr>
        <p:spPr>
          <a:xfrm>
            <a:off x="2236073" y="1409701"/>
            <a:ext cx="5534925" cy="900000"/>
          </a:xfrm>
          <a:prstGeom prst="roundRect">
            <a:avLst/>
          </a:prstGeom>
          <a:solidFill>
            <a:srgbClr val="397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t>ACTIVATIONS</a:t>
            </a:r>
          </a:p>
        </p:txBody>
      </p:sp>
      <p:grpSp>
        <p:nvGrpSpPr>
          <p:cNvPr id="2052" name="Group 2051">
            <a:extLst>
              <a:ext uri="{FF2B5EF4-FFF2-40B4-BE49-F238E27FC236}">
                <a16:creationId xmlns:a16="http://schemas.microsoft.com/office/drawing/2014/main" id="{BFED408F-65FF-23F6-122A-028DE295E5FF}"/>
              </a:ext>
            </a:extLst>
          </p:cNvPr>
          <p:cNvGrpSpPr/>
          <p:nvPr/>
        </p:nvGrpSpPr>
        <p:grpSpPr>
          <a:xfrm>
            <a:off x="3423055" y="1601033"/>
            <a:ext cx="911489" cy="587218"/>
            <a:chOff x="7700961" y="1666868"/>
            <a:chExt cx="1570037" cy="1055266"/>
          </a:xfrm>
        </p:grpSpPr>
        <p:pic>
          <p:nvPicPr>
            <p:cNvPr id="2053" name="Graphic 2052" descr="Customer review outline">
              <a:extLst>
                <a:ext uri="{FF2B5EF4-FFF2-40B4-BE49-F238E27FC236}">
                  <a16:creationId xmlns:a16="http://schemas.microsoft.com/office/drawing/2014/main" id="{9B90DC41-3B3B-C504-31CA-97D603EAC89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172257" y="1666868"/>
              <a:ext cx="610713" cy="610712"/>
            </a:xfrm>
            <a:prstGeom prst="rect">
              <a:avLst/>
            </a:prstGeom>
          </p:spPr>
        </p:pic>
        <p:sp>
          <p:nvSpPr>
            <p:cNvPr id="2054" name="TextBox 2053">
              <a:extLst>
                <a:ext uri="{FF2B5EF4-FFF2-40B4-BE49-F238E27FC236}">
                  <a16:creationId xmlns:a16="http://schemas.microsoft.com/office/drawing/2014/main" id="{F8265ADC-8618-E0A3-52DF-031A0212AE90}"/>
                </a:ext>
              </a:extLst>
            </p:cNvPr>
            <p:cNvSpPr txBox="1"/>
            <p:nvPr/>
          </p:nvSpPr>
          <p:spPr>
            <a:xfrm>
              <a:off x="7700961" y="2230726"/>
              <a:ext cx="1570037" cy="491408"/>
            </a:xfrm>
            <a:prstGeom prst="rect">
              <a:avLst/>
            </a:prstGeom>
            <a:noFill/>
          </p:spPr>
          <p:txBody>
            <a:bodyPr wrap="square">
              <a:spAutoFit/>
            </a:bodyPr>
            <a:lstStyle/>
            <a:p>
              <a:pPr algn="ctr"/>
              <a:r>
                <a:rPr lang="en-GB" sz="700" b="1">
                  <a:solidFill>
                    <a:schemeClr val="bg1"/>
                  </a:solidFill>
                </a:rPr>
                <a:t>FIELD MANAGEMENT</a:t>
              </a:r>
            </a:p>
          </p:txBody>
        </p:sp>
      </p:grpSp>
      <p:grpSp>
        <p:nvGrpSpPr>
          <p:cNvPr id="2063" name="Group 2062">
            <a:extLst>
              <a:ext uri="{FF2B5EF4-FFF2-40B4-BE49-F238E27FC236}">
                <a16:creationId xmlns:a16="http://schemas.microsoft.com/office/drawing/2014/main" id="{5A7CA641-68DC-91AB-ED15-C344BB65CC72}"/>
              </a:ext>
            </a:extLst>
          </p:cNvPr>
          <p:cNvGrpSpPr/>
          <p:nvPr/>
        </p:nvGrpSpPr>
        <p:grpSpPr>
          <a:xfrm>
            <a:off x="5724815" y="1623190"/>
            <a:ext cx="1139054" cy="617975"/>
            <a:chOff x="7609989" y="1752995"/>
            <a:chExt cx="1962020" cy="1110539"/>
          </a:xfrm>
        </p:grpSpPr>
        <p:pic>
          <p:nvPicPr>
            <p:cNvPr id="2064" name="Graphic 2063" descr="Business Growth with solid fill">
              <a:extLst>
                <a:ext uri="{FF2B5EF4-FFF2-40B4-BE49-F238E27FC236}">
                  <a16:creationId xmlns:a16="http://schemas.microsoft.com/office/drawing/2014/main" id="{96A5E912-AF57-D96B-EDC8-EBF4A24B8B70}"/>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334407" y="1752995"/>
              <a:ext cx="610712" cy="566087"/>
            </a:xfrm>
            <a:prstGeom prst="rect">
              <a:avLst/>
            </a:prstGeom>
          </p:spPr>
        </p:pic>
        <p:sp>
          <p:nvSpPr>
            <p:cNvPr id="2065" name="TextBox 2064">
              <a:extLst>
                <a:ext uri="{FF2B5EF4-FFF2-40B4-BE49-F238E27FC236}">
                  <a16:creationId xmlns:a16="http://schemas.microsoft.com/office/drawing/2014/main" id="{0781D4EB-36A7-F69A-8F65-00C096FC883B}"/>
                </a:ext>
              </a:extLst>
            </p:cNvPr>
            <p:cNvSpPr txBox="1"/>
            <p:nvPr/>
          </p:nvSpPr>
          <p:spPr>
            <a:xfrm>
              <a:off x="7609989" y="2310440"/>
              <a:ext cx="1962020" cy="553094"/>
            </a:xfrm>
            <a:prstGeom prst="rect">
              <a:avLst/>
            </a:prstGeom>
            <a:noFill/>
          </p:spPr>
          <p:txBody>
            <a:bodyPr wrap="square">
              <a:spAutoFit/>
            </a:bodyPr>
            <a:lstStyle/>
            <a:p>
              <a:pPr algn="ctr"/>
              <a:r>
                <a:rPr lang="en-GB" sz="700" b="1">
                  <a:solidFill>
                    <a:schemeClr val="bg1"/>
                  </a:solidFill>
                </a:rPr>
                <a:t>LOCATION &amp; EVENT  INTELLIGENCE</a:t>
              </a:r>
            </a:p>
          </p:txBody>
        </p:sp>
      </p:grpSp>
      <p:grpSp>
        <p:nvGrpSpPr>
          <p:cNvPr id="2078" name="Group 2077">
            <a:extLst>
              <a:ext uri="{FF2B5EF4-FFF2-40B4-BE49-F238E27FC236}">
                <a16:creationId xmlns:a16="http://schemas.microsoft.com/office/drawing/2014/main" id="{C229B85B-C578-636B-FE31-9055C60C5323}"/>
              </a:ext>
            </a:extLst>
          </p:cNvPr>
          <p:cNvGrpSpPr/>
          <p:nvPr/>
        </p:nvGrpSpPr>
        <p:grpSpPr>
          <a:xfrm>
            <a:off x="2512794" y="1613448"/>
            <a:ext cx="818217" cy="533785"/>
            <a:chOff x="7772925" y="1689179"/>
            <a:chExt cx="1409378" cy="959243"/>
          </a:xfrm>
        </p:grpSpPr>
        <p:pic>
          <p:nvPicPr>
            <p:cNvPr id="2079" name="Graphic 2078" descr="Deciduous tree with solid fill">
              <a:extLst>
                <a:ext uri="{FF2B5EF4-FFF2-40B4-BE49-F238E27FC236}">
                  <a16:creationId xmlns:a16="http://schemas.microsoft.com/office/drawing/2014/main" id="{01C9F1B2-6D4E-BF91-8B73-0E4748F87CEA}"/>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172257" y="1689179"/>
              <a:ext cx="610714" cy="566089"/>
            </a:xfrm>
            <a:prstGeom prst="rect">
              <a:avLst/>
            </a:prstGeom>
          </p:spPr>
        </p:pic>
        <p:sp>
          <p:nvSpPr>
            <p:cNvPr id="2080" name="TextBox 2079">
              <a:extLst>
                <a:ext uri="{FF2B5EF4-FFF2-40B4-BE49-F238E27FC236}">
                  <a16:creationId xmlns:a16="http://schemas.microsoft.com/office/drawing/2014/main" id="{163D5498-7164-9502-2152-206B4A495888}"/>
                </a:ext>
              </a:extLst>
            </p:cNvPr>
            <p:cNvSpPr txBox="1"/>
            <p:nvPr/>
          </p:nvSpPr>
          <p:spPr>
            <a:xfrm>
              <a:off x="7772925" y="2230726"/>
              <a:ext cx="1409378" cy="417696"/>
            </a:xfrm>
            <a:prstGeom prst="rect">
              <a:avLst/>
            </a:prstGeom>
            <a:noFill/>
          </p:spPr>
          <p:txBody>
            <a:bodyPr wrap="square">
              <a:spAutoFit/>
            </a:bodyPr>
            <a:lstStyle/>
            <a:p>
              <a:pPr algn="ctr"/>
              <a:r>
                <a:rPr lang="en-GB" sz="1100" b="1">
                  <a:solidFill>
                    <a:schemeClr val="bg1"/>
                  </a:solidFill>
                </a:rPr>
                <a:t>TRACE</a:t>
              </a:r>
              <a:endParaRPr lang="en-GB" sz="600" b="1">
                <a:solidFill>
                  <a:schemeClr val="bg1"/>
                </a:solidFill>
              </a:endParaRPr>
            </a:p>
          </p:txBody>
        </p:sp>
      </p:grpSp>
      <p:grpSp>
        <p:nvGrpSpPr>
          <p:cNvPr id="2083" name="Group 2082">
            <a:extLst>
              <a:ext uri="{FF2B5EF4-FFF2-40B4-BE49-F238E27FC236}">
                <a16:creationId xmlns:a16="http://schemas.microsoft.com/office/drawing/2014/main" id="{24654016-32FD-C275-24F8-01B427ADB2AF}"/>
              </a:ext>
            </a:extLst>
          </p:cNvPr>
          <p:cNvGrpSpPr/>
          <p:nvPr/>
        </p:nvGrpSpPr>
        <p:grpSpPr>
          <a:xfrm>
            <a:off x="6640261" y="1587678"/>
            <a:ext cx="1007868" cy="528959"/>
            <a:chOff x="7609587" y="1689179"/>
            <a:chExt cx="1736052" cy="950571"/>
          </a:xfrm>
        </p:grpSpPr>
        <p:pic>
          <p:nvPicPr>
            <p:cNvPr id="2084" name="Graphic 2083" descr="Morse Code with solid fill">
              <a:extLst>
                <a:ext uri="{FF2B5EF4-FFF2-40B4-BE49-F238E27FC236}">
                  <a16:creationId xmlns:a16="http://schemas.microsoft.com/office/drawing/2014/main" id="{9D4BA507-D5C3-B840-3B61-9E414289BD8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206312" y="1689179"/>
              <a:ext cx="542599" cy="566086"/>
            </a:xfrm>
            <a:prstGeom prst="rect">
              <a:avLst/>
            </a:prstGeom>
          </p:spPr>
        </p:pic>
        <p:sp>
          <p:nvSpPr>
            <p:cNvPr id="2085" name="TextBox 2084">
              <a:extLst>
                <a:ext uri="{FF2B5EF4-FFF2-40B4-BE49-F238E27FC236}">
                  <a16:creationId xmlns:a16="http://schemas.microsoft.com/office/drawing/2014/main" id="{D82E6132-E750-A688-99EB-F8DEF236A3FE}"/>
                </a:ext>
              </a:extLst>
            </p:cNvPr>
            <p:cNvSpPr txBox="1"/>
            <p:nvPr/>
          </p:nvSpPr>
          <p:spPr>
            <a:xfrm>
              <a:off x="7609587" y="2246624"/>
              <a:ext cx="1736052" cy="393126"/>
            </a:xfrm>
            <a:prstGeom prst="rect">
              <a:avLst/>
            </a:prstGeom>
            <a:noFill/>
          </p:spPr>
          <p:txBody>
            <a:bodyPr wrap="square">
              <a:spAutoFit/>
            </a:bodyPr>
            <a:lstStyle/>
            <a:p>
              <a:pPr algn="ctr"/>
              <a:r>
                <a:rPr lang="en-GB" sz="1000" b="1" err="1">
                  <a:solidFill>
                    <a:schemeClr val="bg1"/>
                  </a:solidFill>
                </a:rPr>
                <a:t>rTAG</a:t>
              </a:r>
              <a:endParaRPr lang="en-GB" sz="1000" b="1">
                <a:solidFill>
                  <a:schemeClr val="bg1"/>
                </a:solidFill>
              </a:endParaRPr>
            </a:p>
          </p:txBody>
        </p:sp>
      </p:grpSp>
      <p:sp>
        <p:nvSpPr>
          <p:cNvPr id="2105" name="Arrow: Up-Down 2104">
            <a:extLst>
              <a:ext uri="{FF2B5EF4-FFF2-40B4-BE49-F238E27FC236}">
                <a16:creationId xmlns:a16="http://schemas.microsoft.com/office/drawing/2014/main" id="{42E00314-AFFD-61C1-9C91-F49B7F979C8F}"/>
              </a:ext>
            </a:extLst>
          </p:cNvPr>
          <p:cNvSpPr/>
          <p:nvPr/>
        </p:nvSpPr>
        <p:spPr>
          <a:xfrm rot="18363007">
            <a:off x="7799760" y="1618388"/>
            <a:ext cx="335965" cy="1083183"/>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09" name="Graphic 2108" descr="Artificial Intelligence with solid fill">
            <a:extLst>
              <a:ext uri="{FF2B5EF4-FFF2-40B4-BE49-F238E27FC236}">
                <a16:creationId xmlns:a16="http://schemas.microsoft.com/office/drawing/2014/main" id="{028D1973-5A1D-FD86-8804-6A3C8F6DEDE5}"/>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796409" y="4094683"/>
            <a:ext cx="315008" cy="315008"/>
          </a:xfrm>
          <a:prstGeom prst="rect">
            <a:avLst/>
          </a:prstGeom>
        </p:spPr>
      </p:pic>
      <p:sp>
        <p:nvSpPr>
          <p:cNvPr id="2110" name="TextBox 2109">
            <a:extLst>
              <a:ext uri="{FF2B5EF4-FFF2-40B4-BE49-F238E27FC236}">
                <a16:creationId xmlns:a16="http://schemas.microsoft.com/office/drawing/2014/main" id="{104F6F2A-4068-8FC6-7F93-8B2FC283CD62}"/>
              </a:ext>
            </a:extLst>
          </p:cNvPr>
          <p:cNvSpPr txBox="1"/>
          <p:nvPr/>
        </p:nvSpPr>
        <p:spPr>
          <a:xfrm>
            <a:off x="2284292" y="4439861"/>
            <a:ext cx="1362006" cy="246221"/>
          </a:xfrm>
          <a:prstGeom prst="rect">
            <a:avLst/>
          </a:prstGeom>
          <a:noFill/>
        </p:spPr>
        <p:txBody>
          <a:bodyPr wrap="square">
            <a:spAutoFit/>
          </a:bodyPr>
          <a:lstStyle/>
          <a:p>
            <a:pPr algn="ctr"/>
            <a:r>
              <a:rPr lang="en-GB" sz="1000" b="1">
                <a:solidFill>
                  <a:schemeClr val="bg1"/>
                </a:solidFill>
              </a:rPr>
              <a:t>GENERATIVE AI</a:t>
            </a:r>
          </a:p>
        </p:txBody>
      </p:sp>
      <p:sp>
        <p:nvSpPr>
          <p:cNvPr id="3" name="Arrow: Up-Down 2">
            <a:extLst>
              <a:ext uri="{FF2B5EF4-FFF2-40B4-BE49-F238E27FC236}">
                <a16:creationId xmlns:a16="http://schemas.microsoft.com/office/drawing/2014/main" id="{B758B7BA-2CE3-5D84-60BE-01827A210970}"/>
              </a:ext>
            </a:extLst>
          </p:cNvPr>
          <p:cNvSpPr/>
          <p:nvPr/>
        </p:nvSpPr>
        <p:spPr>
          <a:xfrm rot="16200000">
            <a:off x="7809695" y="2730074"/>
            <a:ext cx="335965" cy="822980"/>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Up-Down 4">
            <a:extLst>
              <a:ext uri="{FF2B5EF4-FFF2-40B4-BE49-F238E27FC236}">
                <a16:creationId xmlns:a16="http://schemas.microsoft.com/office/drawing/2014/main" id="{9B36B889-8F66-DFFB-6DB0-7602A3C9373F}"/>
              </a:ext>
            </a:extLst>
          </p:cNvPr>
          <p:cNvSpPr/>
          <p:nvPr/>
        </p:nvSpPr>
        <p:spPr>
          <a:xfrm rot="14131900">
            <a:off x="7750923" y="3551401"/>
            <a:ext cx="335965" cy="953432"/>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Up-Down 5">
            <a:extLst>
              <a:ext uri="{FF2B5EF4-FFF2-40B4-BE49-F238E27FC236}">
                <a16:creationId xmlns:a16="http://schemas.microsoft.com/office/drawing/2014/main" id="{F50D2AA5-F92B-C60F-5A85-7D52FE27630B}"/>
              </a:ext>
            </a:extLst>
          </p:cNvPr>
          <p:cNvSpPr/>
          <p:nvPr/>
        </p:nvSpPr>
        <p:spPr>
          <a:xfrm rot="10800000">
            <a:off x="8707372" y="3863465"/>
            <a:ext cx="335965" cy="1655910"/>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Up-Down 6">
            <a:extLst>
              <a:ext uri="{FF2B5EF4-FFF2-40B4-BE49-F238E27FC236}">
                <a16:creationId xmlns:a16="http://schemas.microsoft.com/office/drawing/2014/main" id="{0A179110-C7C1-2B5C-2CE5-377D3D4B7A69}"/>
              </a:ext>
            </a:extLst>
          </p:cNvPr>
          <p:cNvSpPr/>
          <p:nvPr/>
        </p:nvSpPr>
        <p:spPr>
          <a:xfrm>
            <a:off x="4789577" y="2038489"/>
            <a:ext cx="335965" cy="831933"/>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Up-Down 7">
            <a:extLst>
              <a:ext uri="{FF2B5EF4-FFF2-40B4-BE49-F238E27FC236}">
                <a16:creationId xmlns:a16="http://schemas.microsoft.com/office/drawing/2014/main" id="{A6D02EEE-4957-E79D-E37F-06B140A21798}"/>
              </a:ext>
            </a:extLst>
          </p:cNvPr>
          <p:cNvSpPr/>
          <p:nvPr/>
        </p:nvSpPr>
        <p:spPr>
          <a:xfrm>
            <a:off x="4772629" y="3292087"/>
            <a:ext cx="335965" cy="852408"/>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Up-Down 8">
            <a:extLst>
              <a:ext uri="{FF2B5EF4-FFF2-40B4-BE49-F238E27FC236}">
                <a16:creationId xmlns:a16="http://schemas.microsoft.com/office/drawing/2014/main" id="{E1FAA33E-B03A-32FB-DBF0-119228977F5E}"/>
              </a:ext>
            </a:extLst>
          </p:cNvPr>
          <p:cNvSpPr/>
          <p:nvPr/>
        </p:nvSpPr>
        <p:spPr>
          <a:xfrm>
            <a:off x="2263969" y="2015736"/>
            <a:ext cx="335965" cy="2190671"/>
          </a:xfrm>
          <a:prstGeom prst="upDownArrow">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9137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69ADA-A0F5-578F-E113-458DEE5A70B4}"/>
              </a:ext>
            </a:extLst>
          </p:cNvPr>
          <p:cNvSpPr>
            <a:spLocks noGrp="1"/>
          </p:cNvSpPr>
          <p:nvPr>
            <p:ph type="title"/>
          </p:nvPr>
        </p:nvSpPr>
        <p:spPr/>
        <p:txBody>
          <a:bodyPr/>
          <a:lstStyle/>
          <a:p>
            <a:r>
              <a:rPr lang="en-GB"/>
              <a:t>NEXT STEPS</a:t>
            </a:r>
          </a:p>
        </p:txBody>
      </p:sp>
      <p:sp>
        <p:nvSpPr>
          <p:cNvPr id="3" name="Text Placeholder 2">
            <a:extLst>
              <a:ext uri="{FF2B5EF4-FFF2-40B4-BE49-F238E27FC236}">
                <a16:creationId xmlns:a16="http://schemas.microsoft.com/office/drawing/2014/main" id="{2B5B6E15-EEF7-B133-1654-73D5FF590F97}"/>
              </a:ext>
            </a:extLst>
          </p:cNvPr>
          <p:cNvSpPr>
            <a:spLocks noGrp="1"/>
          </p:cNvSpPr>
          <p:nvPr>
            <p:ph type="body" idx="1"/>
          </p:nvPr>
        </p:nvSpPr>
        <p:spPr>
          <a:xfrm>
            <a:off x="419100" y="1409701"/>
            <a:ext cx="11354100" cy="4381500"/>
          </a:xfrm>
        </p:spPr>
        <p:txBody>
          <a:bodyPr>
            <a:normAutofit/>
          </a:bodyPr>
          <a:lstStyle/>
          <a:p>
            <a:pPr marL="127000" indent="0">
              <a:buNone/>
            </a:pPr>
            <a:r>
              <a:rPr lang="en-GB" b="1">
                <a:latin typeface="+mj-lt"/>
              </a:rPr>
              <a:t>Technology</a:t>
            </a:r>
          </a:p>
          <a:p>
            <a:r>
              <a:rPr lang="en-GB">
                <a:latin typeface="+mj-lt"/>
              </a:rPr>
              <a:t>Develop an Activations Application</a:t>
            </a:r>
          </a:p>
          <a:p>
            <a:r>
              <a:rPr lang="en-GB">
                <a:latin typeface="+mj-lt"/>
              </a:rPr>
              <a:t>Design the </a:t>
            </a:r>
            <a:r>
              <a:rPr lang="en-GB" sz="1600">
                <a:solidFill>
                  <a:srgbClr val="374151"/>
                </a:solidFill>
                <a:latin typeface="+mj-lt"/>
              </a:rPr>
              <a:t>Experiential Atomic Data Model a</a:t>
            </a:r>
            <a:r>
              <a:rPr lang="en-GB">
                <a:latin typeface="+mj-lt"/>
              </a:rPr>
              <a:t>rchitecture</a:t>
            </a:r>
          </a:p>
          <a:p>
            <a:r>
              <a:rPr lang="en-GB">
                <a:latin typeface="+mj-lt"/>
              </a:rPr>
              <a:t>Deploy Brand </a:t>
            </a:r>
            <a:r>
              <a:rPr lang="en-GB" sz="1600" err="1">
                <a:effectLst/>
              </a:rPr>
              <a:t>Brandscopic</a:t>
            </a:r>
            <a:r>
              <a:rPr lang="en-GB">
                <a:latin typeface="+mj-lt"/>
              </a:rPr>
              <a:t> for </a:t>
            </a:r>
            <a:r>
              <a:rPr lang="en-GB" err="1">
                <a:latin typeface="+mj-lt"/>
              </a:rPr>
              <a:t>Verzion</a:t>
            </a:r>
            <a:r>
              <a:rPr lang="en-GB">
                <a:latin typeface="+mj-lt"/>
              </a:rPr>
              <a:t> </a:t>
            </a:r>
            <a:br>
              <a:rPr lang="en-GB">
                <a:latin typeface="+mj-lt"/>
              </a:rPr>
            </a:br>
            <a:endParaRPr lang="en-GB">
              <a:latin typeface="+mj-lt"/>
            </a:endParaRPr>
          </a:p>
          <a:p>
            <a:pPr marL="127000" indent="0">
              <a:buNone/>
            </a:pPr>
            <a:r>
              <a:rPr lang="en-GB" b="1">
                <a:latin typeface="+mj-lt"/>
              </a:rPr>
              <a:t>Bethany</a:t>
            </a:r>
          </a:p>
          <a:p>
            <a:r>
              <a:rPr lang="en-GB">
                <a:latin typeface="+mj-lt"/>
              </a:rPr>
              <a:t>Audit of each client account, what each account is measuring and in what format.</a:t>
            </a:r>
          </a:p>
          <a:p>
            <a:r>
              <a:rPr lang="en-GB">
                <a:latin typeface="+mj-lt"/>
              </a:rPr>
              <a:t>Analysis of why event information is hard to obtain and keep accurate.</a:t>
            </a:r>
          </a:p>
          <a:p>
            <a:r>
              <a:rPr lang="en-GB">
                <a:latin typeface="+mj-lt"/>
              </a:rPr>
              <a:t>Plan course correction and identification of information owners.</a:t>
            </a:r>
            <a:endParaRPr lang="en-GB" sz="2000">
              <a:latin typeface="+mj-lt"/>
            </a:endParaRPr>
          </a:p>
          <a:p>
            <a:pPr marL="127000" indent="0">
              <a:buNone/>
            </a:pPr>
            <a:endParaRPr lang="en-GB" sz="2000">
              <a:latin typeface="+mj-lt"/>
            </a:endParaRPr>
          </a:p>
          <a:p>
            <a:pPr marL="127000" indent="0">
              <a:buNone/>
            </a:pPr>
            <a:endParaRPr lang="en-GB" sz="2000">
              <a:latin typeface="+mj-lt"/>
            </a:endParaRPr>
          </a:p>
          <a:p>
            <a:endParaRPr lang="en-GB" sz="2000">
              <a:latin typeface="+mj-lt"/>
            </a:endParaRPr>
          </a:p>
          <a:p>
            <a:endParaRPr lang="en-GB" sz="2000">
              <a:latin typeface="+mj-lt"/>
            </a:endParaRPr>
          </a:p>
          <a:p>
            <a:endParaRPr lang="en-GB" sz="2000">
              <a:latin typeface="+mj-lt"/>
            </a:endParaRPr>
          </a:p>
        </p:txBody>
      </p:sp>
      <p:sp>
        <p:nvSpPr>
          <p:cNvPr id="4" name="Slide Number Placeholder 3">
            <a:extLst>
              <a:ext uri="{FF2B5EF4-FFF2-40B4-BE49-F238E27FC236}">
                <a16:creationId xmlns:a16="http://schemas.microsoft.com/office/drawing/2014/main" id="{DB830904-F78F-3790-F054-6C1C4743AEA3}"/>
              </a:ext>
            </a:extLst>
          </p:cNvPr>
          <p:cNvSpPr>
            <a:spLocks noGrp="1"/>
          </p:cNvSpPr>
          <p:nvPr>
            <p:ph type="sldNum" idx="12"/>
          </p:nvPr>
        </p:nvSpPr>
        <p:spPr>
          <a:xfrm>
            <a:off x="9255910" y="137659"/>
            <a:ext cx="2743200" cy="365100"/>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lang="en" smtClean="0"/>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20</a:t>
            </a:fld>
            <a:endParaRPr kumimoji="0" lang="en" sz="11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50199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73FE-7E1F-9C32-FF7F-AE5D129FF9B6}"/>
              </a:ext>
            </a:extLst>
          </p:cNvPr>
          <p:cNvSpPr>
            <a:spLocks noGrp="1"/>
          </p:cNvSpPr>
          <p:nvPr>
            <p:ph type="title"/>
          </p:nvPr>
        </p:nvSpPr>
        <p:spPr/>
        <p:txBody>
          <a:bodyPr/>
          <a:lstStyle/>
          <a:p>
            <a:r>
              <a:rPr lang="en-GB">
                <a:latin typeface="Arial Black"/>
              </a:rPr>
              <a:t>NEXT STEPS</a:t>
            </a:r>
            <a:endParaRPr lang="en-US"/>
          </a:p>
        </p:txBody>
      </p:sp>
      <p:sp>
        <p:nvSpPr>
          <p:cNvPr id="4" name="Slide Number Placeholder 3">
            <a:extLst>
              <a:ext uri="{FF2B5EF4-FFF2-40B4-BE49-F238E27FC236}">
                <a16:creationId xmlns:a16="http://schemas.microsoft.com/office/drawing/2014/main" id="{66BCFAAF-451A-8212-85A3-1F95DCE913BC}"/>
              </a:ext>
            </a:extLst>
          </p:cNvPr>
          <p:cNvSpPr>
            <a:spLocks noGrp="1"/>
          </p:cNvSpPr>
          <p:nvPr>
            <p:ph type="sldNum" sz="quarter" idx="4"/>
          </p:nvPr>
        </p:nvSpPr>
        <p:spPr/>
        <p:txBody>
          <a:bodyPr/>
          <a:lstStyle/>
          <a:p>
            <a:fld id="{28A7D70B-BA5B-454D-9E9C-85AA311AB73C}" type="slidenum">
              <a:rPr lang="en-US" smtClean="0"/>
              <a:pPr/>
              <a:t>21</a:t>
            </a:fld>
            <a:endParaRPr lang="en-US"/>
          </a:p>
        </p:txBody>
      </p:sp>
      <p:graphicFrame>
        <p:nvGraphicFramePr>
          <p:cNvPr id="5" name="Diagram 4">
            <a:extLst>
              <a:ext uri="{FF2B5EF4-FFF2-40B4-BE49-F238E27FC236}">
                <a16:creationId xmlns:a16="http://schemas.microsoft.com/office/drawing/2014/main" id="{DEC304C8-54CB-C96D-0602-46541641EA11}"/>
              </a:ext>
            </a:extLst>
          </p:cNvPr>
          <p:cNvGraphicFramePr/>
          <p:nvPr>
            <p:extLst>
              <p:ext uri="{D42A27DB-BD31-4B8C-83A1-F6EECF244321}">
                <p14:modId xmlns:p14="http://schemas.microsoft.com/office/powerpoint/2010/main" val="2033301783"/>
              </p:ext>
            </p:extLst>
          </p:nvPr>
        </p:nvGraphicFramePr>
        <p:xfrm>
          <a:off x="658812" y="507093"/>
          <a:ext cx="10874375" cy="5138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53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0F83B1-F8FC-15EF-BFD5-779FFFCA1403}"/>
              </a:ext>
            </a:extLst>
          </p:cNvPr>
          <p:cNvSpPr>
            <a:spLocks noGrp="1"/>
          </p:cNvSpPr>
          <p:nvPr>
            <p:ph type="title"/>
          </p:nvPr>
        </p:nvSpPr>
        <p:spPr/>
        <p:txBody>
          <a:bodyPr/>
          <a:lstStyle/>
          <a:p>
            <a:r>
              <a:rPr lang="en-GB" sz="3200"/>
              <a:t>BRANDSCOPIC: LEADING PLATFORM</a:t>
            </a:r>
            <a:endParaRPr lang="en-US"/>
          </a:p>
        </p:txBody>
      </p:sp>
      <p:sp>
        <p:nvSpPr>
          <p:cNvPr id="4" name="Slide Number Placeholder 3">
            <a:extLst>
              <a:ext uri="{FF2B5EF4-FFF2-40B4-BE49-F238E27FC236}">
                <a16:creationId xmlns:a16="http://schemas.microsoft.com/office/drawing/2014/main" id="{F25D0A65-BDB4-F669-6180-564CE97887CA}"/>
              </a:ext>
            </a:extLst>
          </p:cNvPr>
          <p:cNvSpPr>
            <a:spLocks noGrp="1"/>
          </p:cNvSpPr>
          <p:nvPr>
            <p:ph type="sldNum" sz="quarter" idx="4"/>
          </p:nvPr>
        </p:nvSpPr>
        <p:spPr/>
        <p:txBody>
          <a:bodyPr/>
          <a:lstStyle/>
          <a:p>
            <a:fld id="{00000000-1234-1234-1234-123412341234}" type="slidenum">
              <a:rPr lang="en" smtClean="0"/>
              <a:pPr/>
              <a:t>22</a:t>
            </a:fld>
            <a:endParaRPr lang="en"/>
          </a:p>
        </p:txBody>
      </p:sp>
      <p:pic>
        <p:nvPicPr>
          <p:cNvPr id="6" name="Google Shape;145;p27">
            <a:extLst>
              <a:ext uri="{FF2B5EF4-FFF2-40B4-BE49-F238E27FC236}">
                <a16:creationId xmlns:a16="http://schemas.microsoft.com/office/drawing/2014/main" id="{E9E437ED-8C21-0F69-7920-71990AEA83FD}"/>
              </a:ext>
            </a:extLst>
          </p:cNvPr>
          <p:cNvPicPr preferRelativeResize="0"/>
          <p:nvPr/>
        </p:nvPicPr>
        <p:blipFill rotWithShape="1">
          <a:blip r:embed="rId2">
            <a:alphaModFix/>
          </a:blip>
          <a:srcRect t="9447"/>
          <a:stretch/>
        </p:blipFill>
        <p:spPr>
          <a:xfrm>
            <a:off x="2055794" y="1086951"/>
            <a:ext cx="7494910" cy="4977482"/>
          </a:xfrm>
          <a:prstGeom prst="rect">
            <a:avLst/>
          </a:prstGeom>
          <a:noFill/>
          <a:ln>
            <a:noFill/>
          </a:ln>
        </p:spPr>
      </p:pic>
    </p:spTree>
    <p:extLst>
      <p:ext uri="{BB962C8B-B14F-4D97-AF65-F5344CB8AC3E}">
        <p14:creationId xmlns:p14="http://schemas.microsoft.com/office/powerpoint/2010/main" val="1305097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CB9FEB-A89B-A9CF-5B1F-2C951EE7977E}"/>
              </a:ext>
            </a:extLst>
          </p:cNvPr>
          <p:cNvSpPr>
            <a:spLocks noGrp="1"/>
          </p:cNvSpPr>
          <p:nvPr>
            <p:ph type="title"/>
          </p:nvPr>
        </p:nvSpPr>
        <p:spPr/>
        <p:txBody>
          <a:bodyPr/>
          <a:lstStyle/>
          <a:p>
            <a:r>
              <a:rPr lang="en-GB">
                <a:latin typeface="Arial Black"/>
              </a:rPr>
              <a:t>NEAR TERM VS LONG TERM </a:t>
            </a:r>
            <a:br>
              <a:rPr lang="en-GB">
                <a:latin typeface="Arial Black"/>
              </a:rPr>
            </a:br>
            <a:r>
              <a:rPr lang="en-GB">
                <a:latin typeface="Arial Black"/>
              </a:rPr>
              <a:t>FIELD MARKETING</a:t>
            </a:r>
            <a:endParaRPr lang="en-GB"/>
          </a:p>
        </p:txBody>
      </p:sp>
      <p:sp>
        <p:nvSpPr>
          <p:cNvPr id="4" name="Slide Number Placeholder 3">
            <a:extLst>
              <a:ext uri="{FF2B5EF4-FFF2-40B4-BE49-F238E27FC236}">
                <a16:creationId xmlns:a16="http://schemas.microsoft.com/office/drawing/2014/main" id="{A3609C3E-E928-D4E1-969E-B6D53AE327D3}"/>
              </a:ext>
            </a:extLst>
          </p:cNvPr>
          <p:cNvSpPr>
            <a:spLocks noGrp="1"/>
          </p:cNvSpPr>
          <p:nvPr>
            <p:ph type="sldNum" sz="quarter" idx="4"/>
          </p:nvPr>
        </p:nvSpPr>
        <p:spPr/>
        <p:txBody>
          <a:bodyPr/>
          <a:lstStyle/>
          <a:p>
            <a:fld id="{28A7D70B-BA5B-454D-9E9C-85AA311AB73C}" type="slidenum">
              <a:rPr lang="en-US" smtClean="0"/>
              <a:pPr/>
              <a:t>23</a:t>
            </a:fld>
            <a:endParaRPr lang="en-US"/>
          </a:p>
        </p:txBody>
      </p:sp>
    </p:spTree>
    <p:extLst>
      <p:ext uri="{BB962C8B-B14F-4D97-AF65-F5344CB8AC3E}">
        <p14:creationId xmlns:p14="http://schemas.microsoft.com/office/powerpoint/2010/main" val="1691422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B23C6-5D22-DE02-1E99-96574D766788}"/>
              </a:ext>
            </a:extLst>
          </p:cNvPr>
          <p:cNvSpPr>
            <a:spLocks noGrp="1"/>
          </p:cNvSpPr>
          <p:nvPr>
            <p:ph type="title"/>
          </p:nvPr>
        </p:nvSpPr>
        <p:spPr/>
        <p:txBody>
          <a:bodyPr/>
          <a:lstStyle/>
          <a:p>
            <a:r>
              <a:rPr lang="en-GB"/>
              <a:t>VERIZON X MOMO ORGANIZATIONAL DATA SYSTEM​</a:t>
            </a:r>
          </a:p>
        </p:txBody>
      </p:sp>
      <p:sp>
        <p:nvSpPr>
          <p:cNvPr id="5" name="Content Placeholder 4">
            <a:extLst>
              <a:ext uri="{FF2B5EF4-FFF2-40B4-BE49-F238E27FC236}">
                <a16:creationId xmlns:a16="http://schemas.microsoft.com/office/drawing/2014/main" id="{A7E9ED5D-D876-F3C6-8956-7AA127D2956F}"/>
              </a:ext>
            </a:extLst>
          </p:cNvPr>
          <p:cNvSpPr>
            <a:spLocks noGrp="1"/>
          </p:cNvSpPr>
          <p:nvPr>
            <p:ph idx="1"/>
          </p:nvPr>
        </p:nvSpPr>
        <p:spPr>
          <a:xfrm>
            <a:off x="419100" y="1238250"/>
            <a:ext cx="11353800" cy="4381499"/>
          </a:xfrm>
        </p:spPr>
        <p:txBody>
          <a:bodyPr wrap="none" numCol="2" spcCol="360000">
            <a:noAutofit/>
          </a:bodyPr>
          <a:lstStyle/>
          <a:p>
            <a:pPr marL="0" lvl="1" indent="0">
              <a:spcBef>
                <a:spcPts val="1333"/>
              </a:spcBef>
              <a:buSzPts val="1200"/>
              <a:buNone/>
            </a:pPr>
            <a:r>
              <a:rPr lang="en-GB" b="1">
                <a:solidFill>
                  <a:schemeClr val="dk1"/>
                </a:solidFill>
              </a:rPr>
              <a:t>Verizon Experiential Intelligence Dashboard:</a:t>
            </a:r>
          </a:p>
          <a:p>
            <a:pPr marL="565160" lvl="1" indent="-285750">
              <a:lnSpc>
                <a:spcPct val="100000"/>
              </a:lnSpc>
              <a:buSzPts val="1200"/>
            </a:pPr>
            <a:r>
              <a:rPr lang="en-GB">
                <a:solidFill>
                  <a:schemeClr val="dk1"/>
                </a:solidFill>
              </a:rPr>
              <a:t>Measurement of all </a:t>
            </a:r>
            <a:r>
              <a:rPr lang="en-GB" b="1">
                <a:solidFill>
                  <a:schemeClr val="dk1"/>
                </a:solidFill>
              </a:rPr>
              <a:t>Verizon</a:t>
            </a:r>
            <a:r>
              <a:rPr lang="en-GB">
                <a:solidFill>
                  <a:schemeClr val="dk1"/>
                </a:solidFill>
              </a:rPr>
              <a:t> experiences </a:t>
            </a:r>
          </a:p>
          <a:p>
            <a:pPr marL="565160" lvl="1" indent="-285750">
              <a:buSzPts val="1200"/>
            </a:pPr>
            <a:r>
              <a:rPr lang="en-GB">
                <a:solidFill>
                  <a:schemeClr val="dk1"/>
                </a:solidFill>
              </a:rPr>
              <a:t>Automated processes and data ingestion</a:t>
            </a:r>
          </a:p>
          <a:p>
            <a:pPr marL="565160" lvl="1" indent="-285750">
              <a:buSzPts val="1200"/>
            </a:pPr>
            <a:r>
              <a:rPr lang="en-GB">
                <a:solidFill>
                  <a:schemeClr val="dk1"/>
                </a:solidFill>
              </a:rPr>
              <a:t>Real-time Dashboard/Data accessible by non-analytic business users </a:t>
            </a:r>
          </a:p>
          <a:p>
            <a:pPr marL="0" indent="0">
              <a:spcBef>
                <a:spcPts val="1333"/>
              </a:spcBef>
              <a:buSzPts val="1200"/>
              <a:buNone/>
            </a:pPr>
            <a:endParaRPr lang="en-GB" sz="1400" b="1">
              <a:solidFill>
                <a:schemeClr val="dk1"/>
              </a:solidFill>
            </a:endParaRPr>
          </a:p>
          <a:p>
            <a:pPr marL="0" indent="0">
              <a:spcBef>
                <a:spcPts val="1333"/>
              </a:spcBef>
              <a:buSzPts val="1200"/>
              <a:buNone/>
            </a:pPr>
            <a:endParaRPr lang="en-GB" sz="1400" b="1">
              <a:solidFill>
                <a:schemeClr val="dk1"/>
              </a:solidFill>
            </a:endParaRPr>
          </a:p>
          <a:p>
            <a:pPr marL="0" indent="0">
              <a:spcBef>
                <a:spcPts val="1333"/>
              </a:spcBef>
              <a:buSzPts val="1200"/>
              <a:buNone/>
            </a:pPr>
            <a:endParaRPr lang="en-GB" sz="1400" b="1">
              <a:solidFill>
                <a:schemeClr val="dk1"/>
              </a:solidFill>
            </a:endParaRPr>
          </a:p>
          <a:p>
            <a:pPr marL="0" indent="0">
              <a:spcBef>
                <a:spcPts val="1333"/>
              </a:spcBef>
              <a:buSzPts val="1200"/>
              <a:buNone/>
            </a:pPr>
            <a:endParaRPr lang="en-GB" sz="1400" b="1">
              <a:solidFill>
                <a:schemeClr val="dk1"/>
              </a:solidFill>
            </a:endParaRPr>
          </a:p>
          <a:p>
            <a:pPr marL="0" indent="0">
              <a:spcBef>
                <a:spcPts val="1333"/>
              </a:spcBef>
              <a:buSzPts val="1200"/>
              <a:buNone/>
            </a:pPr>
            <a:r>
              <a:rPr lang="en-GB" sz="1400" b="1">
                <a:solidFill>
                  <a:schemeClr val="dk1"/>
                </a:solidFill>
              </a:rPr>
              <a:t>Portfolio-wide system:</a:t>
            </a:r>
          </a:p>
          <a:p>
            <a:pPr marL="565160" lvl="1" indent="-285750">
              <a:lnSpc>
                <a:spcPct val="100000"/>
              </a:lnSpc>
              <a:buSzPts val="1200"/>
            </a:pPr>
            <a:r>
              <a:rPr lang="en-GB">
                <a:solidFill>
                  <a:schemeClr val="dk1"/>
                </a:solidFill>
              </a:rPr>
              <a:t>Booking and planning “events.”</a:t>
            </a:r>
          </a:p>
          <a:p>
            <a:pPr marL="565160" lvl="1" indent="-285750">
              <a:lnSpc>
                <a:spcPct val="100000"/>
              </a:lnSpc>
              <a:buSzPts val="1200"/>
            </a:pPr>
            <a:r>
              <a:rPr lang="en-GB">
                <a:solidFill>
                  <a:schemeClr val="dk1"/>
                </a:solidFill>
              </a:rPr>
              <a:t>Managing Event Details, Changes, Updates, and Assets/Items required for events</a:t>
            </a:r>
          </a:p>
          <a:p>
            <a:pPr marL="565160" lvl="1" indent="-285750">
              <a:lnSpc>
                <a:spcPct val="100000"/>
              </a:lnSpc>
              <a:buSzPts val="1200"/>
            </a:pPr>
            <a:r>
              <a:rPr lang="en-GB">
                <a:solidFill>
                  <a:schemeClr val="dk1"/>
                </a:solidFill>
              </a:rPr>
              <a:t>Collecting on-site information through a cloud platform/web-based tool</a:t>
            </a:r>
          </a:p>
          <a:p>
            <a:pPr marL="565160" lvl="1" indent="-285750">
              <a:lnSpc>
                <a:spcPct val="100000"/>
              </a:lnSpc>
              <a:buSzPts val="1200"/>
            </a:pPr>
            <a:r>
              <a:rPr lang="en-GB">
                <a:solidFill>
                  <a:schemeClr val="dk1"/>
                </a:solidFill>
              </a:rPr>
              <a:t>Updatable by anyone with access from anywhere with built-in version control</a:t>
            </a:r>
          </a:p>
          <a:p>
            <a:pPr marL="565160" lvl="1" indent="-285750">
              <a:lnSpc>
                <a:spcPct val="100000"/>
              </a:lnSpc>
              <a:buSzPts val="1200"/>
            </a:pPr>
            <a:r>
              <a:rPr lang="en-GB">
                <a:solidFill>
                  <a:schemeClr val="dk1"/>
                </a:solidFill>
              </a:rPr>
              <a:t>Mitigate: 10 different data sources with the same and possibly conflicting manually collected information</a:t>
            </a:r>
          </a:p>
        </p:txBody>
      </p:sp>
    </p:spTree>
    <p:extLst>
      <p:ext uri="{BB962C8B-B14F-4D97-AF65-F5344CB8AC3E}">
        <p14:creationId xmlns:p14="http://schemas.microsoft.com/office/powerpoint/2010/main" val="99856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7321-D9EF-96A9-B56B-1A643689C4A9}"/>
              </a:ext>
            </a:extLst>
          </p:cNvPr>
          <p:cNvSpPr>
            <a:spLocks noGrp="1"/>
          </p:cNvSpPr>
          <p:nvPr>
            <p:ph type="title"/>
          </p:nvPr>
        </p:nvSpPr>
        <p:spPr/>
        <p:txBody>
          <a:bodyPr/>
          <a:lstStyle/>
          <a:p>
            <a:r>
              <a:rPr lang="en"/>
              <a:t>UNIFIED DATA + FIELD MANAGEMENT</a:t>
            </a:r>
            <a:br>
              <a:rPr lang="en"/>
            </a:br>
            <a:r>
              <a:rPr lang="en" sz="1400"/>
              <a:t>What we need to get there (Components)</a:t>
            </a:r>
            <a:endParaRPr lang="en-GB"/>
          </a:p>
        </p:txBody>
      </p:sp>
      <p:sp>
        <p:nvSpPr>
          <p:cNvPr id="3" name="Content Placeholder 2">
            <a:extLst>
              <a:ext uri="{FF2B5EF4-FFF2-40B4-BE49-F238E27FC236}">
                <a16:creationId xmlns:a16="http://schemas.microsoft.com/office/drawing/2014/main" id="{8E2D347F-E1FF-99C5-FBC2-D954EFB7D500}"/>
              </a:ext>
            </a:extLst>
          </p:cNvPr>
          <p:cNvSpPr>
            <a:spLocks noGrp="1"/>
          </p:cNvSpPr>
          <p:nvPr>
            <p:ph idx="1"/>
          </p:nvPr>
        </p:nvSpPr>
        <p:spPr>
          <a:xfrm>
            <a:off x="419100" y="1409700"/>
            <a:ext cx="11353800" cy="4381499"/>
          </a:xfrm>
        </p:spPr>
        <p:txBody>
          <a:bodyPr vert="horz" lIns="0" tIns="0" rIns="0" bIns="0" numCol="2" rtlCol="0" anchor="t">
            <a:noAutofit/>
          </a:bodyPr>
          <a:lstStyle/>
          <a:p>
            <a:pPr marL="194310" indent="0">
              <a:lnSpc>
                <a:spcPct val="90000"/>
              </a:lnSpc>
              <a:buClr>
                <a:schemeClr val="dk1"/>
              </a:buClr>
              <a:buSzPts val="1300"/>
              <a:buNone/>
            </a:pPr>
            <a:r>
              <a:rPr lang="en-GB" sz="1200" b="1">
                <a:solidFill>
                  <a:schemeClr val="dk1"/>
                </a:solidFill>
                <a:latin typeface="Arial"/>
                <a:cs typeface="Arial"/>
              </a:rPr>
              <a:t>Momentum owned and developed Cloud Database for storage and sandbox (VZDB1 Azure DB)</a:t>
            </a:r>
          </a:p>
          <a:p>
            <a:pPr marL="194310" indent="0">
              <a:lnSpc>
                <a:spcPct val="90000"/>
              </a:lnSpc>
              <a:buClr>
                <a:schemeClr val="dk1"/>
              </a:buClr>
              <a:buSzPts val="1300"/>
              <a:buNone/>
            </a:pPr>
            <a:r>
              <a:rPr lang="en-GB" sz="1200">
                <a:solidFill>
                  <a:schemeClr val="dk1"/>
                </a:solidFill>
                <a:latin typeface="Arial"/>
                <a:cs typeface="Arial"/>
              </a:rPr>
              <a:t>Direct Data Pipeline development with ALL VZ Experiential </a:t>
            </a:r>
            <a:r>
              <a:rPr lang="en-GB" sz="1200" err="1">
                <a:solidFill>
                  <a:schemeClr val="dk1"/>
                </a:solidFill>
                <a:latin typeface="Arial"/>
                <a:cs typeface="Arial"/>
              </a:rPr>
              <a:t>Datasources</a:t>
            </a:r>
            <a:r>
              <a:rPr lang="en-GB" sz="1200">
                <a:solidFill>
                  <a:schemeClr val="dk1"/>
                </a:solidFill>
                <a:latin typeface="Arial"/>
                <a:cs typeface="Arial"/>
              </a:rPr>
              <a:t>:</a:t>
            </a:r>
          </a:p>
          <a:p>
            <a:pPr marL="975360" lvl="1" indent="-171450">
              <a:buClr>
                <a:schemeClr val="dk1"/>
              </a:buClr>
              <a:buSzPts val="1300"/>
            </a:pPr>
            <a:r>
              <a:rPr lang="en-GB" sz="1200">
                <a:solidFill>
                  <a:schemeClr val="dk1"/>
                </a:solidFill>
                <a:latin typeface="Arial"/>
                <a:cs typeface="Arial"/>
              </a:rPr>
              <a:t>Master Calendar/Schedule of Events and Event Details</a:t>
            </a:r>
          </a:p>
          <a:p>
            <a:pPr marL="975360" lvl="1" indent="-171450">
              <a:buClr>
                <a:schemeClr val="dk1"/>
              </a:buClr>
              <a:buSzPts val="1300"/>
            </a:pPr>
            <a:r>
              <a:rPr lang="en-GB" sz="1200">
                <a:solidFill>
                  <a:schemeClr val="dk1"/>
                </a:solidFill>
                <a:latin typeface="Arial"/>
                <a:cs typeface="Arial"/>
              </a:rPr>
              <a:t>Common Backend</a:t>
            </a:r>
          </a:p>
          <a:p>
            <a:pPr marL="975360" lvl="1" indent="-171450">
              <a:buClr>
                <a:schemeClr val="dk1"/>
              </a:buClr>
              <a:buSzPts val="1300"/>
            </a:pPr>
            <a:r>
              <a:rPr lang="en-GB" sz="1200">
                <a:solidFill>
                  <a:schemeClr val="dk1"/>
                </a:solidFill>
                <a:latin typeface="Arial"/>
                <a:cs typeface="Arial"/>
              </a:rPr>
              <a:t>QR Tiger</a:t>
            </a:r>
          </a:p>
          <a:p>
            <a:pPr marL="975360" lvl="1" indent="-171450">
              <a:buClr>
                <a:schemeClr val="dk1"/>
              </a:buClr>
              <a:buSzPts val="1300"/>
            </a:pPr>
            <a:r>
              <a:rPr lang="en-GB" sz="1200">
                <a:solidFill>
                  <a:schemeClr val="dk1"/>
                </a:solidFill>
                <a:latin typeface="Arial"/>
                <a:cs typeface="Arial"/>
              </a:rPr>
              <a:t>Qualtrics (Survey)</a:t>
            </a:r>
          </a:p>
          <a:p>
            <a:pPr marL="975360" lvl="1" indent="-171450">
              <a:buClr>
                <a:schemeClr val="dk1"/>
              </a:buClr>
              <a:buSzPts val="1300"/>
            </a:pPr>
            <a:r>
              <a:rPr lang="en-GB" sz="1200">
                <a:solidFill>
                  <a:schemeClr val="dk1"/>
                </a:solidFill>
                <a:latin typeface="Arial"/>
                <a:cs typeface="Arial"/>
              </a:rPr>
              <a:t>Verizon Adobe Analytics Files</a:t>
            </a:r>
          </a:p>
          <a:p>
            <a:pPr marL="975360" lvl="1" indent="-171450">
              <a:buClr>
                <a:schemeClr val="dk1"/>
              </a:buClr>
              <a:buSzPts val="1300"/>
            </a:pPr>
            <a:r>
              <a:rPr lang="en-GB" sz="1200">
                <a:solidFill>
                  <a:schemeClr val="dk1"/>
                </a:solidFill>
                <a:latin typeface="Arial"/>
                <a:cs typeface="Arial"/>
              </a:rPr>
              <a:t>BA/BL/FM Collected manual on-site information</a:t>
            </a:r>
          </a:p>
          <a:p>
            <a:pPr marL="365760" indent="-171450">
              <a:buClr>
                <a:schemeClr val="dk1"/>
              </a:buClr>
              <a:buSzPts val="1300"/>
            </a:pPr>
            <a:r>
              <a:rPr lang="en-GB" sz="1200">
                <a:solidFill>
                  <a:schemeClr val="dk1"/>
                </a:solidFill>
                <a:latin typeface="Arial"/>
                <a:cs typeface="Arial"/>
              </a:rPr>
              <a:t>SOP/System of Processes and cadence for Data Governance, Auditing, and regular maintenance and QA</a:t>
            </a:r>
          </a:p>
          <a:p>
            <a:pPr marL="975360" lvl="1" indent="-171450">
              <a:buClr>
                <a:schemeClr val="dk1"/>
              </a:buClr>
              <a:buSzPts val="1300"/>
            </a:pPr>
            <a:r>
              <a:rPr lang="en-GB" sz="1200">
                <a:solidFill>
                  <a:schemeClr val="dk1"/>
                </a:solidFill>
                <a:latin typeface="Arial"/>
                <a:cs typeface="Arial"/>
              </a:rPr>
              <a:t>Schedule for </a:t>
            </a:r>
            <a:r>
              <a:rPr lang="en-GB" sz="1200" err="1">
                <a:solidFill>
                  <a:schemeClr val="dk1"/>
                </a:solidFill>
                <a:latin typeface="Arial"/>
                <a:cs typeface="Arial"/>
              </a:rPr>
              <a:t>datasource</a:t>
            </a:r>
            <a:r>
              <a:rPr lang="en-GB" sz="1200">
                <a:solidFill>
                  <a:schemeClr val="dk1"/>
                </a:solidFill>
                <a:latin typeface="Arial"/>
                <a:cs typeface="Arial"/>
              </a:rPr>
              <a:t> updates</a:t>
            </a:r>
            <a:endParaRPr lang="en-GB" sz="1000">
              <a:solidFill>
                <a:schemeClr val="dk1"/>
              </a:solidFill>
              <a:latin typeface="Arial"/>
              <a:cs typeface="Arial"/>
            </a:endParaRPr>
          </a:p>
          <a:p>
            <a:pPr marL="186055" indent="0">
              <a:lnSpc>
                <a:spcPct val="90000"/>
              </a:lnSpc>
              <a:spcBef>
                <a:spcPts val="1333"/>
              </a:spcBef>
              <a:buClr>
                <a:schemeClr val="dk1"/>
              </a:buClr>
              <a:buSzPts val="1400"/>
              <a:buNone/>
            </a:pPr>
            <a:endParaRPr lang="en-GB" sz="1200" b="1">
              <a:solidFill>
                <a:schemeClr val="dk1"/>
              </a:solidFill>
              <a:latin typeface="Arial"/>
              <a:cs typeface="Arial"/>
            </a:endParaRPr>
          </a:p>
          <a:p>
            <a:pPr marL="186055" indent="0">
              <a:lnSpc>
                <a:spcPct val="90000"/>
              </a:lnSpc>
              <a:spcBef>
                <a:spcPts val="1333"/>
              </a:spcBef>
              <a:buClr>
                <a:schemeClr val="dk1"/>
              </a:buClr>
              <a:buSzPts val="1400"/>
              <a:buNone/>
            </a:pPr>
            <a:r>
              <a:rPr lang="en-GB" sz="1200" b="1">
                <a:solidFill>
                  <a:schemeClr val="dk1"/>
                </a:solidFill>
                <a:latin typeface="Arial"/>
                <a:cs typeface="Arial"/>
              </a:rPr>
              <a:t>Event Management Platform/Front End Tool for collecting manual information</a:t>
            </a:r>
          </a:p>
          <a:p>
            <a:pPr marL="967105" lvl="1" indent="-171450">
              <a:lnSpc>
                <a:spcPct val="100000"/>
              </a:lnSpc>
              <a:buClr>
                <a:schemeClr val="dk1"/>
              </a:buClr>
              <a:buSzPts val="1400"/>
            </a:pPr>
            <a:r>
              <a:rPr lang="en-GB" sz="1200">
                <a:solidFill>
                  <a:schemeClr val="dk1"/>
                </a:solidFill>
                <a:latin typeface="Arial"/>
                <a:cs typeface="Arial"/>
              </a:rPr>
              <a:t>Accessible via mobile</a:t>
            </a:r>
          </a:p>
          <a:p>
            <a:pPr marL="967105" lvl="1" indent="-171450">
              <a:lnSpc>
                <a:spcPct val="100000"/>
              </a:lnSpc>
              <a:buClr>
                <a:schemeClr val="dk1"/>
              </a:buClr>
              <a:buSzPts val="1400"/>
            </a:pPr>
            <a:r>
              <a:rPr lang="en-GB" sz="1200">
                <a:solidFill>
                  <a:schemeClr val="dk1"/>
                </a:solidFill>
                <a:latin typeface="Arial"/>
                <a:cs typeface="Arial"/>
              </a:rPr>
              <a:t>Momentum controlled users and permissions</a:t>
            </a:r>
          </a:p>
          <a:p>
            <a:pPr marL="967105" lvl="1" indent="-171450">
              <a:lnSpc>
                <a:spcPct val="100000"/>
              </a:lnSpc>
              <a:buClr>
                <a:schemeClr val="dk1"/>
              </a:buClr>
              <a:buSzPts val="1400"/>
            </a:pPr>
            <a:r>
              <a:rPr lang="en-GB" sz="1200">
                <a:solidFill>
                  <a:schemeClr val="dk1"/>
                </a:solidFill>
                <a:latin typeface="Arial"/>
                <a:cs typeface="Arial"/>
              </a:rPr>
              <a:t>Customizable fields encompassing all events</a:t>
            </a:r>
          </a:p>
          <a:p>
            <a:pPr marL="967105" lvl="1" indent="-171450">
              <a:lnSpc>
                <a:spcPct val="100000"/>
              </a:lnSpc>
              <a:buClr>
                <a:schemeClr val="dk1"/>
              </a:buClr>
              <a:buSzPts val="1400"/>
            </a:pPr>
            <a:r>
              <a:rPr lang="en-GB" sz="1200">
                <a:solidFill>
                  <a:schemeClr val="dk1"/>
                </a:solidFill>
                <a:latin typeface="Arial"/>
                <a:cs typeface="Arial"/>
              </a:rPr>
              <a:t>Built in reminders and schedule for missing fields/recaps for past events</a:t>
            </a:r>
          </a:p>
          <a:p>
            <a:pPr marL="967105" lvl="1" indent="-171450">
              <a:lnSpc>
                <a:spcPct val="100000"/>
              </a:lnSpc>
              <a:buClr>
                <a:schemeClr val="dk1"/>
              </a:buClr>
              <a:buSzPts val="1400"/>
            </a:pPr>
            <a:r>
              <a:rPr lang="en-GB" sz="1200">
                <a:solidFill>
                  <a:schemeClr val="dk1"/>
                </a:solidFill>
                <a:latin typeface="Arial"/>
                <a:cs typeface="Arial"/>
              </a:rPr>
              <a:t>Calendar view</a:t>
            </a:r>
          </a:p>
          <a:p>
            <a:pPr marL="967105" lvl="1" indent="-171450">
              <a:lnSpc>
                <a:spcPct val="100000"/>
              </a:lnSpc>
              <a:buClr>
                <a:schemeClr val="dk1"/>
              </a:buClr>
              <a:buSzPts val="1400"/>
            </a:pPr>
            <a:r>
              <a:rPr lang="en-GB" sz="1200">
                <a:solidFill>
                  <a:schemeClr val="dk1"/>
                </a:solidFill>
                <a:latin typeface="Arial"/>
                <a:cs typeface="Arial"/>
              </a:rPr>
              <a:t>API data pipeline</a:t>
            </a:r>
          </a:p>
          <a:p>
            <a:pPr marL="967105" lvl="1" indent="-171450">
              <a:lnSpc>
                <a:spcPct val="100000"/>
              </a:lnSpc>
              <a:buClr>
                <a:schemeClr val="dk1"/>
              </a:buClr>
              <a:buSzPts val="1400"/>
            </a:pPr>
            <a:endParaRPr lang="en-GB" sz="1200">
              <a:solidFill>
                <a:schemeClr val="dk1"/>
              </a:solidFill>
            </a:endParaRPr>
          </a:p>
          <a:p>
            <a:pPr marL="967105" lvl="1" indent="-171450">
              <a:lnSpc>
                <a:spcPct val="100000"/>
              </a:lnSpc>
              <a:buClr>
                <a:schemeClr val="dk1"/>
              </a:buClr>
              <a:buSzPts val="1400"/>
            </a:pPr>
            <a:endParaRPr lang="en-GB" sz="1200">
              <a:solidFill>
                <a:schemeClr val="dk1"/>
              </a:solidFill>
            </a:endParaRPr>
          </a:p>
          <a:p>
            <a:pPr marL="967105" lvl="1" indent="-171450">
              <a:lnSpc>
                <a:spcPct val="100000"/>
              </a:lnSpc>
              <a:buClr>
                <a:schemeClr val="dk1"/>
              </a:buClr>
              <a:buSzPts val="1400"/>
            </a:pPr>
            <a:endParaRPr lang="en-GB" sz="1200">
              <a:solidFill>
                <a:schemeClr val="dk1"/>
              </a:solidFill>
            </a:endParaRPr>
          </a:p>
          <a:p>
            <a:pPr marL="967105" lvl="1" indent="-171450">
              <a:lnSpc>
                <a:spcPct val="100000"/>
              </a:lnSpc>
              <a:buClr>
                <a:schemeClr val="dk1"/>
              </a:buClr>
              <a:buSzPts val="1400"/>
            </a:pPr>
            <a:endParaRPr lang="en-GB" sz="1200">
              <a:solidFill>
                <a:schemeClr val="dk1"/>
              </a:solidFill>
            </a:endParaRPr>
          </a:p>
        </p:txBody>
      </p:sp>
      <p:sp>
        <p:nvSpPr>
          <p:cNvPr id="4" name="Slide Number Placeholder 3">
            <a:extLst>
              <a:ext uri="{FF2B5EF4-FFF2-40B4-BE49-F238E27FC236}">
                <a16:creationId xmlns:a16="http://schemas.microsoft.com/office/drawing/2014/main" id="{20A77323-EA10-D338-5035-7A67C404B5A9}"/>
              </a:ext>
            </a:extLst>
          </p:cNvPr>
          <p:cNvSpPr>
            <a:spLocks noGrp="1"/>
          </p:cNvSpPr>
          <p:nvPr>
            <p:ph type="sldNum" sz="quarter" idx="4"/>
          </p:nvPr>
        </p:nvSpPr>
        <p:spPr/>
        <p:txBody>
          <a:bodyPr/>
          <a:lstStyle/>
          <a:p>
            <a:fld id="{28A7D70B-BA5B-454D-9E9C-85AA311AB73C}" type="slidenum">
              <a:rPr lang="en-US" smtClean="0"/>
              <a:pPr/>
              <a:t>25</a:t>
            </a:fld>
            <a:endParaRPr lang="en-US"/>
          </a:p>
        </p:txBody>
      </p:sp>
    </p:spTree>
    <p:extLst>
      <p:ext uri="{BB962C8B-B14F-4D97-AF65-F5344CB8AC3E}">
        <p14:creationId xmlns:p14="http://schemas.microsoft.com/office/powerpoint/2010/main" val="1481649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7321-D9EF-96A9-B56B-1A643689C4A9}"/>
              </a:ext>
            </a:extLst>
          </p:cNvPr>
          <p:cNvSpPr>
            <a:spLocks noGrp="1"/>
          </p:cNvSpPr>
          <p:nvPr>
            <p:ph type="title"/>
          </p:nvPr>
        </p:nvSpPr>
        <p:spPr/>
        <p:txBody>
          <a:bodyPr/>
          <a:lstStyle/>
          <a:p>
            <a:r>
              <a:rPr lang="en-GB"/>
              <a:t>FM USER JOURNEY: PRE EVENT</a:t>
            </a:r>
          </a:p>
        </p:txBody>
      </p:sp>
      <p:sp>
        <p:nvSpPr>
          <p:cNvPr id="4" name="Slide Number Placeholder 3">
            <a:extLst>
              <a:ext uri="{FF2B5EF4-FFF2-40B4-BE49-F238E27FC236}">
                <a16:creationId xmlns:a16="http://schemas.microsoft.com/office/drawing/2014/main" id="{20A77323-EA10-D338-5035-7A67C404B5A9}"/>
              </a:ext>
            </a:extLst>
          </p:cNvPr>
          <p:cNvSpPr>
            <a:spLocks noGrp="1"/>
          </p:cNvSpPr>
          <p:nvPr>
            <p:ph type="sldNum" sz="quarter" idx="4"/>
          </p:nvPr>
        </p:nvSpPr>
        <p:spPr/>
        <p:txBody>
          <a:bodyPr/>
          <a:lstStyle/>
          <a:p>
            <a:fld id="{28A7D70B-BA5B-454D-9E9C-85AA311AB73C}" type="slidenum">
              <a:rPr lang="en-US" smtClean="0"/>
              <a:pPr/>
              <a:t>26</a:t>
            </a:fld>
            <a:endParaRPr lang="en-US"/>
          </a:p>
        </p:txBody>
      </p:sp>
      <p:pic>
        <p:nvPicPr>
          <p:cNvPr id="7" name="Google Shape;174;p32">
            <a:extLst>
              <a:ext uri="{FF2B5EF4-FFF2-40B4-BE49-F238E27FC236}">
                <a16:creationId xmlns:a16="http://schemas.microsoft.com/office/drawing/2014/main" id="{E95E426F-977E-EC54-1903-FE62B6604253}"/>
              </a:ext>
            </a:extLst>
          </p:cNvPr>
          <p:cNvPicPr preferRelativeResize="0"/>
          <p:nvPr/>
        </p:nvPicPr>
        <p:blipFill>
          <a:blip r:embed="rId2">
            <a:alphaModFix/>
          </a:blip>
          <a:stretch>
            <a:fillRect/>
          </a:stretch>
        </p:blipFill>
        <p:spPr>
          <a:xfrm>
            <a:off x="565174" y="952500"/>
            <a:ext cx="9079023" cy="4783333"/>
          </a:xfrm>
          <a:prstGeom prst="rect">
            <a:avLst/>
          </a:prstGeom>
          <a:noFill/>
          <a:ln>
            <a:noFill/>
          </a:ln>
        </p:spPr>
      </p:pic>
    </p:spTree>
    <p:extLst>
      <p:ext uri="{BB962C8B-B14F-4D97-AF65-F5344CB8AC3E}">
        <p14:creationId xmlns:p14="http://schemas.microsoft.com/office/powerpoint/2010/main" val="46589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80;p33">
            <a:extLst>
              <a:ext uri="{FF2B5EF4-FFF2-40B4-BE49-F238E27FC236}">
                <a16:creationId xmlns:a16="http://schemas.microsoft.com/office/drawing/2014/main" id="{157EF6F2-F1BD-36B3-9840-DC64B4218B91}"/>
              </a:ext>
            </a:extLst>
          </p:cNvPr>
          <p:cNvPicPr preferRelativeResize="0"/>
          <p:nvPr/>
        </p:nvPicPr>
        <p:blipFill>
          <a:blip r:embed="rId2">
            <a:alphaModFix/>
          </a:blip>
          <a:stretch>
            <a:fillRect/>
          </a:stretch>
        </p:blipFill>
        <p:spPr>
          <a:xfrm>
            <a:off x="540481" y="1479434"/>
            <a:ext cx="10025122" cy="4883265"/>
          </a:xfrm>
          <a:prstGeom prst="rect">
            <a:avLst/>
          </a:prstGeom>
          <a:noFill/>
          <a:ln>
            <a:noFill/>
          </a:ln>
        </p:spPr>
      </p:pic>
      <p:sp>
        <p:nvSpPr>
          <p:cNvPr id="2" name="Title 1">
            <a:extLst>
              <a:ext uri="{FF2B5EF4-FFF2-40B4-BE49-F238E27FC236}">
                <a16:creationId xmlns:a16="http://schemas.microsoft.com/office/drawing/2014/main" id="{464B7321-D9EF-96A9-B56B-1A643689C4A9}"/>
              </a:ext>
            </a:extLst>
          </p:cNvPr>
          <p:cNvSpPr>
            <a:spLocks noGrp="1"/>
          </p:cNvSpPr>
          <p:nvPr>
            <p:ph type="title"/>
          </p:nvPr>
        </p:nvSpPr>
        <p:spPr/>
        <p:txBody>
          <a:bodyPr/>
          <a:lstStyle/>
          <a:p>
            <a:r>
              <a:rPr lang="en-GB"/>
              <a:t>FM USER JOURNEY: POST EVENT</a:t>
            </a:r>
            <a:br>
              <a:rPr lang="en-GB"/>
            </a:br>
            <a:endParaRPr lang="en-GB"/>
          </a:p>
        </p:txBody>
      </p:sp>
      <p:sp>
        <p:nvSpPr>
          <p:cNvPr id="4" name="Slide Number Placeholder 3">
            <a:extLst>
              <a:ext uri="{FF2B5EF4-FFF2-40B4-BE49-F238E27FC236}">
                <a16:creationId xmlns:a16="http://schemas.microsoft.com/office/drawing/2014/main" id="{20A77323-EA10-D338-5035-7A67C404B5A9}"/>
              </a:ext>
            </a:extLst>
          </p:cNvPr>
          <p:cNvSpPr>
            <a:spLocks noGrp="1"/>
          </p:cNvSpPr>
          <p:nvPr>
            <p:ph type="sldNum" sz="quarter" idx="4"/>
          </p:nvPr>
        </p:nvSpPr>
        <p:spPr/>
        <p:txBody>
          <a:bodyPr/>
          <a:lstStyle/>
          <a:p>
            <a:fld id="{28A7D70B-BA5B-454D-9E9C-85AA311AB73C}" type="slidenum">
              <a:rPr lang="en-US" smtClean="0"/>
              <a:pPr/>
              <a:t>27</a:t>
            </a:fld>
            <a:endParaRPr lang="en-US"/>
          </a:p>
        </p:txBody>
      </p:sp>
      <p:sp>
        <p:nvSpPr>
          <p:cNvPr id="8" name="TextBox 7">
            <a:extLst>
              <a:ext uri="{FF2B5EF4-FFF2-40B4-BE49-F238E27FC236}">
                <a16:creationId xmlns:a16="http://schemas.microsoft.com/office/drawing/2014/main" id="{F4127C1E-5253-7DC8-9836-6583CB8FD3F4}"/>
              </a:ext>
            </a:extLst>
          </p:cNvPr>
          <p:cNvSpPr txBox="1"/>
          <p:nvPr/>
        </p:nvSpPr>
        <p:spPr>
          <a:xfrm>
            <a:off x="419101" y="952500"/>
            <a:ext cx="3181856" cy="231454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400">
                <a:cs typeface="Arial"/>
              </a:rPr>
              <a:t>Once the event is complete</a:t>
            </a:r>
          </a:p>
          <a:p>
            <a:pPr marL="285750" indent="-285750">
              <a:lnSpc>
                <a:spcPct val="150000"/>
              </a:lnSpc>
              <a:buFont typeface="Calibri"/>
              <a:buChar char="-"/>
            </a:pPr>
            <a:r>
              <a:rPr lang="en-US" sz="1400">
                <a:cs typeface="Arial"/>
              </a:rPr>
              <a:t>BAs recap events</a:t>
            </a:r>
          </a:p>
          <a:p>
            <a:pPr marL="285750" indent="-285750">
              <a:lnSpc>
                <a:spcPct val="150000"/>
              </a:lnSpc>
              <a:buFont typeface="Calibri"/>
              <a:buChar char="-"/>
            </a:pPr>
            <a:r>
              <a:rPr lang="en-US" sz="1400">
                <a:cs typeface="Arial"/>
              </a:rPr>
              <a:t>Data approval </a:t>
            </a:r>
          </a:p>
          <a:p>
            <a:pPr marL="285750" indent="-285750">
              <a:lnSpc>
                <a:spcPct val="150000"/>
              </a:lnSpc>
              <a:buFont typeface="Calibri"/>
              <a:buChar char="-"/>
            </a:pPr>
            <a:r>
              <a:rPr lang="en-US" sz="1400">
                <a:cs typeface="Arial"/>
              </a:rPr>
              <a:t>Data available in MOMO BI</a:t>
            </a:r>
          </a:p>
          <a:p>
            <a:pPr marL="285750" indent="-285750">
              <a:lnSpc>
                <a:spcPct val="150000"/>
              </a:lnSpc>
              <a:buFont typeface="Calibri"/>
              <a:buChar char="-"/>
            </a:pPr>
            <a:endParaRPr lang="en-US" sz="1400">
              <a:cs typeface="Arial"/>
            </a:endParaRPr>
          </a:p>
          <a:p>
            <a:pPr marL="285750" indent="-285750">
              <a:lnSpc>
                <a:spcPct val="150000"/>
              </a:lnSpc>
              <a:buFont typeface="Calibri"/>
              <a:buChar char="-"/>
            </a:pPr>
            <a:endParaRPr lang="en-US" sz="1400">
              <a:cs typeface="Arial"/>
            </a:endParaRPr>
          </a:p>
          <a:p>
            <a:pPr>
              <a:lnSpc>
                <a:spcPct val="150000"/>
              </a:lnSpc>
            </a:pPr>
            <a:endParaRPr lang="en-US" sz="1400">
              <a:cs typeface="Arial"/>
            </a:endParaRPr>
          </a:p>
        </p:txBody>
      </p:sp>
    </p:spTree>
    <p:extLst>
      <p:ext uri="{BB962C8B-B14F-4D97-AF65-F5344CB8AC3E}">
        <p14:creationId xmlns:p14="http://schemas.microsoft.com/office/powerpoint/2010/main" val="3841830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590E-1F1D-36DF-A70B-2B77C07FC50C}"/>
              </a:ext>
            </a:extLst>
          </p:cNvPr>
          <p:cNvSpPr>
            <a:spLocks noGrp="1"/>
          </p:cNvSpPr>
          <p:nvPr>
            <p:ph type="title"/>
          </p:nvPr>
        </p:nvSpPr>
        <p:spPr/>
        <p:txBody>
          <a:bodyPr/>
          <a:lstStyle/>
          <a:p>
            <a:r>
              <a:rPr lang="en-US">
                <a:solidFill>
                  <a:schemeClr val="bg1"/>
                </a:solidFill>
                <a:latin typeface="Arial Black"/>
              </a:rPr>
              <a:t>OTHER FIELD MANAGEMENT SYSTEMS</a:t>
            </a:r>
            <a:endParaRPr lang="en-US">
              <a:solidFill>
                <a:schemeClr val="bg1"/>
              </a:solidFill>
            </a:endParaRPr>
          </a:p>
        </p:txBody>
      </p:sp>
      <p:sp>
        <p:nvSpPr>
          <p:cNvPr id="3" name="Text Placeholder 2">
            <a:extLst>
              <a:ext uri="{FF2B5EF4-FFF2-40B4-BE49-F238E27FC236}">
                <a16:creationId xmlns:a16="http://schemas.microsoft.com/office/drawing/2014/main" id="{2FF6AAE4-AE11-8E61-F1AE-74C3FD1397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70EEC0-2C5E-D8B7-ADF6-AD7B8A415F87}"/>
              </a:ext>
            </a:extLst>
          </p:cNvPr>
          <p:cNvSpPr>
            <a:spLocks noGrp="1"/>
          </p:cNvSpPr>
          <p:nvPr>
            <p:ph type="sldNum"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1628367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609600" y="792480"/>
            <a:ext cx="9448800" cy="914400"/>
          </a:xfrm>
          <a:prstGeom prst="rect">
            <a:avLst/>
          </a:prstGeom>
        </p:spPr>
        <p:txBody>
          <a:bodyPr spcFirstLastPara="1" vert="horz" wrap="square" lIns="0" tIns="0" rIns="0" bIns="0" rtlCol="0" anchor="t" anchorCtr="0">
            <a:normAutofit/>
          </a:bodyPr>
          <a:lstStyle/>
          <a:p>
            <a:r>
              <a:rPr lang="en" sz="3200"/>
              <a:t>Brandscopic</a:t>
            </a:r>
            <a:endParaRPr sz="3200"/>
          </a:p>
        </p:txBody>
      </p:sp>
      <p:sp>
        <p:nvSpPr>
          <p:cNvPr id="112" name="Google Shape;112;p23"/>
          <p:cNvSpPr txBox="1">
            <a:spLocks noGrp="1"/>
          </p:cNvSpPr>
          <p:nvPr>
            <p:ph type="body" idx="1"/>
          </p:nvPr>
        </p:nvSpPr>
        <p:spPr>
          <a:xfrm>
            <a:off x="609600" y="1946100"/>
            <a:ext cx="5311600" cy="4500400"/>
          </a:xfrm>
          <a:prstGeom prst="rect">
            <a:avLst/>
          </a:prstGeom>
        </p:spPr>
        <p:txBody>
          <a:bodyPr spcFirstLastPara="1" vert="horz" wrap="square" lIns="0" tIns="0" rIns="0" bIns="0" rtlCol="0" anchor="t" anchorCtr="0">
            <a:normAutofit fontScale="92500"/>
          </a:bodyPr>
          <a:lstStyle/>
          <a:p>
            <a:pPr>
              <a:buChar char="-"/>
            </a:pPr>
            <a:r>
              <a:rPr lang="en"/>
              <a:t>Mobile App or Responsive web app</a:t>
            </a:r>
            <a:endParaRPr/>
          </a:p>
          <a:p>
            <a:pPr>
              <a:spcBef>
                <a:spcPts val="0"/>
              </a:spcBef>
              <a:buChar char="-"/>
            </a:pPr>
            <a:r>
              <a:rPr lang="en"/>
              <a:t>Can custom build according to our need</a:t>
            </a:r>
            <a:endParaRPr/>
          </a:p>
          <a:p>
            <a:pPr>
              <a:spcBef>
                <a:spcPts val="0"/>
              </a:spcBef>
              <a:buChar char="-"/>
            </a:pPr>
            <a:r>
              <a:rPr lang="en"/>
              <a:t>Configurable dashboard</a:t>
            </a:r>
            <a:endParaRPr/>
          </a:p>
          <a:p>
            <a:pPr>
              <a:spcBef>
                <a:spcPts val="0"/>
              </a:spcBef>
              <a:buChar char="-"/>
            </a:pPr>
            <a:r>
              <a:rPr lang="en"/>
              <a:t>Notifications, in app, sms or email</a:t>
            </a:r>
            <a:endParaRPr/>
          </a:p>
          <a:p>
            <a:pPr>
              <a:spcBef>
                <a:spcPts val="0"/>
              </a:spcBef>
              <a:buChar char="-"/>
            </a:pPr>
            <a:r>
              <a:rPr lang="en"/>
              <a:t>Calendar view by event, campaign or phase</a:t>
            </a:r>
            <a:endParaRPr/>
          </a:p>
          <a:p>
            <a:pPr>
              <a:spcBef>
                <a:spcPts val="0"/>
              </a:spcBef>
              <a:buChar char="-"/>
            </a:pPr>
            <a:r>
              <a:rPr lang="en"/>
              <a:t>Geo locate for BA or FM check in (geolocate crumbs or IP address)</a:t>
            </a:r>
            <a:endParaRPr/>
          </a:p>
          <a:p>
            <a:pPr>
              <a:spcBef>
                <a:spcPts val="0"/>
              </a:spcBef>
              <a:buChar char="-"/>
            </a:pPr>
            <a:r>
              <a:rPr lang="en"/>
              <a:t>Bi directional API</a:t>
            </a:r>
            <a:endParaRPr/>
          </a:p>
          <a:p>
            <a:pPr>
              <a:spcBef>
                <a:spcPts val="0"/>
              </a:spcBef>
              <a:buChar char="-"/>
            </a:pPr>
            <a:r>
              <a:rPr lang="en"/>
              <a:t>Staffing agencies can have accounts and then assign staff</a:t>
            </a:r>
            <a:endParaRPr/>
          </a:p>
          <a:p>
            <a:pPr>
              <a:spcBef>
                <a:spcPts val="0"/>
              </a:spcBef>
              <a:buChar char="-"/>
            </a:pPr>
            <a:r>
              <a:rPr lang="en"/>
              <a:t>Can partition the client portals so that Momentum would have 1 portal but multiple clients; no data overlapping</a:t>
            </a:r>
            <a:endParaRPr/>
          </a:p>
        </p:txBody>
      </p:sp>
      <p:pic>
        <p:nvPicPr>
          <p:cNvPr id="113" name="Google Shape;113;p23"/>
          <p:cNvPicPr preferRelativeResize="0"/>
          <p:nvPr/>
        </p:nvPicPr>
        <p:blipFill>
          <a:blip r:embed="rId3">
            <a:alphaModFix/>
          </a:blip>
          <a:stretch>
            <a:fillRect/>
          </a:stretch>
        </p:blipFill>
        <p:spPr>
          <a:xfrm>
            <a:off x="5921201" y="713249"/>
            <a:ext cx="5311601" cy="3220719"/>
          </a:xfrm>
          <a:prstGeom prst="rect">
            <a:avLst/>
          </a:prstGeom>
          <a:noFill/>
          <a:ln>
            <a:noFill/>
          </a:ln>
        </p:spPr>
      </p:pic>
      <p:pic>
        <p:nvPicPr>
          <p:cNvPr id="114" name="Google Shape;114;p23"/>
          <p:cNvPicPr preferRelativeResize="0"/>
          <p:nvPr/>
        </p:nvPicPr>
        <p:blipFill>
          <a:blip r:embed="rId4">
            <a:alphaModFix/>
          </a:blip>
          <a:stretch>
            <a:fillRect/>
          </a:stretch>
        </p:blipFill>
        <p:spPr>
          <a:xfrm>
            <a:off x="6739667" y="3557233"/>
            <a:ext cx="4857968" cy="34748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63D7F-8931-03FE-EA3A-1B4EE743FF3C}"/>
              </a:ext>
            </a:extLst>
          </p:cNvPr>
          <p:cNvSpPr>
            <a:spLocks noGrp="1"/>
          </p:cNvSpPr>
          <p:nvPr>
            <p:ph type="title"/>
          </p:nvPr>
        </p:nvSpPr>
        <p:spPr/>
        <p:txBody>
          <a:bodyPr/>
          <a:lstStyle/>
          <a:p>
            <a:r>
              <a:rPr lang="en-US"/>
              <a:t>TODAY</a:t>
            </a:r>
            <a:endParaRPr lang="en-GB"/>
          </a:p>
        </p:txBody>
      </p:sp>
      <p:sp>
        <p:nvSpPr>
          <p:cNvPr id="9" name="Content Placeholder 8">
            <a:extLst>
              <a:ext uri="{FF2B5EF4-FFF2-40B4-BE49-F238E27FC236}">
                <a16:creationId xmlns:a16="http://schemas.microsoft.com/office/drawing/2014/main" id="{9AA9B756-059D-AD49-0767-BA7CF1DD4561}"/>
              </a:ext>
            </a:extLst>
          </p:cNvPr>
          <p:cNvSpPr>
            <a:spLocks noGrp="1"/>
          </p:cNvSpPr>
          <p:nvPr>
            <p:ph idx="1"/>
          </p:nvPr>
        </p:nvSpPr>
        <p:spPr>
          <a:xfrm>
            <a:off x="419100" y="1409700"/>
            <a:ext cx="10493879" cy="4381499"/>
          </a:xfrm>
        </p:spPr>
        <p:txBody>
          <a:bodyPr/>
          <a:lstStyle/>
          <a:p>
            <a:pPr indent="-228600">
              <a:lnSpc>
                <a:spcPct val="90000"/>
              </a:lnSpc>
              <a:spcAft>
                <a:spcPts val="600"/>
              </a:spcAft>
              <a:buFont typeface="Arial" panose="020B0604020202020204" pitchFamily="34" charset="0"/>
              <a:buChar char="•"/>
            </a:pPr>
            <a:r>
              <a:rPr lang="en-US" sz="2400" b="0" i="0">
                <a:effectLst/>
              </a:rPr>
              <a:t>Momentum gathers meaningful post-event metrics by unifying data from different sources. </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a:t>Information is either </a:t>
            </a:r>
            <a:r>
              <a:rPr lang="en-US" sz="2400" b="1"/>
              <a:t>not available </a:t>
            </a:r>
            <a:r>
              <a:rPr lang="en-US" sz="2400"/>
              <a:t>or </a:t>
            </a:r>
            <a:r>
              <a:rPr lang="en-US" sz="2400" b="1"/>
              <a:t>not shared in a timely manner.</a:t>
            </a:r>
          </a:p>
          <a:p>
            <a:pPr indent="-228600">
              <a:lnSpc>
                <a:spcPct val="90000"/>
              </a:lnSpc>
              <a:spcAft>
                <a:spcPts val="600"/>
              </a:spcAft>
              <a:buFont typeface="Arial" panose="020B0604020202020204" pitchFamily="34" charset="0"/>
              <a:buChar char="•"/>
            </a:pPr>
            <a:endParaRPr lang="en-US" sz="2400" b="1"/>
          </a:p>
          <a:p>
            <a:pPr indent="-228600">
              <a:lnSpc>
                <a:spcPct val="90000"/>
              </a:lnSpc>
              <a:spcAft>
                <a:spcPts val="600"/>
              </a:spcAft>
              <a:buFont typeface="Arial" panose="020B0604020202020204" pitchFamily="34" charset="0"/>
              <a:buChar char="•"/>
            </a:pPr>
            <a:r>
              <a:rPr lang="en-US" sz="2400" b="1"/>
              <a:t>This limits Momentums spend and agility when generating insights.</a:t>
            </a:r>
          </a:p>
          <a:p>
            <a:endParaRPr lang="en-GB"/>
          </a:p>
        </p:txBody>
      </p:sp>
      <p:sp>
        <p:nvSpPr>
          <p:cNvPr id="4" name="Slide Number Placeholder 3">
            <a:extLst>
              <a:ext uri="{FF2B5EF4-FFF2-40B4-BE49-F238E27FC236}">
                <a16:creationId xmlns:a16="http://schemas.microsoft.com/office/drawing/2014/main" id="{B4FAF9F0-4F63-CDCE-1D77-5EE7247F37F9}"/>
              </a:ext>
            </a:extLst>
          </p:cNvPr>
          <p:cNvSpPr>
            <a:spLocks noGrp="1"/>
          </p:cNvSpPr>
          <p:nvPr>
            <p:ph type="sldNum" sz="quarter" idx="4"/>
          </p:nvPr>
        </p:nvSpPr>
        <p:spPr/>
        <p:txBody>
          <a:bodyPr/>
          <a:lstStyle/>
          <a:p>
            <a:fld id="{28A7D70B-BA5B-454D-9E9C-85AA311AB73C}" type="slidenum">
              <a:rPr lang="en-US" smtClean="0"/>
              <a:pPr/>
              <a:t>3</a:t>
            </a:fld>
            <a:endParaRPr lang="en-US"/>
          </a:p>
        </p:txBody>
      </p:sp>
    </p:spTree>
    <p:extLst>
      <p:ext uri="{BB962C8B-B14F-4D97-AF65-F5344CB8AC3E}">
        <p14:creationId xmlns:p14="http://schemas.microsoft.com/office/powerpoint/2010/main" val="6061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609600" y="792480"/>
            <a:ext cx="9448800" cy="914400"/>
          </a:xfrm>
          <a:prstGeom prst="rect">
            <a:avLst/>
          </a:prstGeom>
        </p:spPr>
        <p:txBody>
          <a:bodyPr spcFirstLastPara="1" vert="horz" wrap="square" lIns="0" tIns="0" rIns="0" bIns="0" rtlCol="0" anchor="t" anchorCtr="0">
            <a:normAutofit/>
          </a:bodyPr>
          <a:lstStyle/>
          <a:p>
            <a:r>
              <a:rPr lang="en" sz="3200"/>
              <a:t>Pinata</a:t>
            </a:r>
            <a:r>
              <a:rPr lang="en"/>
              <a:t> </a:t>
            </a:r>
            <a:endParaRPr/>
          </a:p>
        </p:txBody>
      </p:sp>
      <p:sp>
        <p:nvSpPr>
          <p:cNvPr id="120" name="Google Shape;120;p24"/>
          <p:cNvSpPr txBox="1">
            <a:spLocks noGrp="1"/>
          </p:cNvSpPr>
          <p:nvPr>
            <p:ph type="body" idx="1"/>
          </p:nvPr>
        </p:nvSpPr>
        <p:spPr>
          <a:xfrm>
            <a:off x="609600" y="1488367"/>
            <a:ext cx="5192800" cy="4303200"/>
          </a:xfrm>
          <a:prstGeom prst="rect">
            <a:avLst/>
          </a:prstGeom>
        </p:spPr>
        <p:txBody>
          <a:bodyPr spcFirstLastPara="1" vert="horz" wrap="square" lIns="0" tIns="0" rIns="0" bIns="0" rtlCol="0" anchor="t" anchorCtr="0">
            <a:noAutofit/>
          </a:bodyPr>
          <a:lstStyle/>
          <a:p>
            <a:pPr marL="0" indent="0">
              <a:buNone/>
            </a:pPr>
            <a:endParaRPr sz="1467"/>
          </a:p>
          <a:p>
            <a:pPr indent="-397923">
              <a:spcBef>
                <a:spcPts val="1600"/>
              </a:spcBef>
              <a:buSzPts val="1100"/>
              <a:buChar char="-"/>
            </a:pPr>
            <a:r>
              <a:rPr lang="en" sz="1467"/>
              <a:t>PINATA will onboard staffing agencies so that they can assign or request BAs for events</a:t>
            </a:r>
            <a:endParaRPr sz="1467"/>
          </a:p>
          <a:p>
            <a:pPr indent="-397923">
              <a:spcBef>
                <a:spcPts val="0"/>
              </a:spcBef>
              <a:buSzPts val="1100"/>
              <a:buChar char="-"/>
            </a:pPr>
            <a:r>
              <a:rPr lang="en" sz="1467"/>
              <a:t>Locations integration w/ google, locations can upload and save easily, can upload maps to get to the actual event space for the BA</a:t>
            </a:r>
            <a:endParaRPr sz="1467"/>
          </a:p>
          <a:p>
            <a:pPr indent="-397923">
              <a:spcBef>
                <a:spcPts val="0"/>
              </a:spcBef>
              <a:buSzPts val="1100"/>
              <a:buChar char="-"/>
            </a:pPr>
            <a:r>
              <a:rPr lang="en" sz="1467"/>
              <a:t>Can assign multiple user groups to the events when assigning </a:t>
            </a:r>
            <a:endParaRPr sz="1467"/>
          </a:p>
          <a:p>
            <a:pPr indent="-397923">
              <a:spcBef>
                <a:spcPts val="0"/>
              </a:spcBef>
              <a:buSzPts val="1100"/>
              <a:buChar char="-"/>
            </a:pPr>
            <a:r>
              <a:rPr lang="en" sz="1467"/>
              <a:t>BAs create profiles w/ photos, shirt size, email, etc</a:t>
            </a:r>
            <a:endParaRPr sz="1467"/>
          </a:p>
          <a:p>
            <a:pPr indent="-397923">
              <a:spcBef>
                <a:spcPts val="0"/>
              </a:spcBef>
              <a:buSzPts val="1100"/>
              <a:buChar char="-"/>
            </a:pPr>
            <a:r>
              <a:rPr lang="en" sz="1467"/>
              <a:t>Can manage $$ profiles and attach it to profile in admin also add tags</a:t>
            </a:r>
            <a:endParaRPr sz="1467"/>
          </a:p>
          <a:p>
            <a:pPr indent="-397923">
              <a:spcBef>
                <a:spcPts val="0"/>
              </a:spcBef>
              <a:buSzPts val="1100"/>
              <a:buChar char="-"/>
            </a:pPr>
            <a:r>
              <a:rPr lang="en" sz="1467"/>
              <a:t>BA app is web based </a:t>
            </a:r>
            <a:endParaRPr sz="1467"/>
          </a:p>
          <a:p>
            <a:pPr indent="-397923">
              <a:spcBef>
                <a:spcPts val="0"/>
              </a:spcBef>
              <a:buSzPts val="1100"/>
              <a:buChar char="-"/>
            </a:pPr>
            <a:r>
              <a:rPr lang="en" sz="1467"/>
              <a:t>Text 30 min before to “log in”; log in gives all upcoming activity for that BA only</a:t>
            </a:r>
            <a:endParaRPr sz="1467"/>
          </a:p>
          <a:p>
            <a:pPr indent="-397923">
              <a:spcBef>
                <a:spcPts val="0"/>
              </a:spcBef>
              <a:buSzPts val="1100"/>
              <a:buChar char="-"/>
            </a:pPr>
            <a:r>
              <a:rPr lang="en" sz="1467"/>
              <a:t>Check in w/ geo locate; can check out and do the recap post or during.</a:t>
            </a:r>
            <a:endParaRPr sz="1467"/>
          </a:p>
          <a:p>
            <a:pPr indent="-397923">
              <a:spcBef>
                <a:spcPts val="0"/>
              </a:spcBef>
              <a:buSzPts val="1100"/>
              <a:buChar char="-"/>
            </a:pPr>
            <a:r>
              <a:rPr lang="en" sz="1467"/>
              <a:t>Review reports prior to them being visible (clients can’t see until approved)-- can edit reports in admin for small edits or send back to BA</a:t>
            </a:r>
            <a:endParaRPr sz="1467"/>
          </a:p>
          <a:p>
            <a:pPr indent="0">
              <a:spcBef>
                <a:spcPts val="1600"/>
              </a:spcBef>
              <a:spcAft>
                <a:spcPts val="1600"/>
              </a:spcAft>
              <a:buNone/>
            </a:pPr>
            <a:endParaRPr sz="1467"/>
          </a:p>
        </p:txBody>
      </p:sp>
      <p:pic>
        <p:nvPicPr>
          <p:cNvPr id="121" name="Google Shape;121;p24"/>
          <p:cNvPicPr preferRelativeResize="0"/>
          <p:nvPr/>
        </p:nvPicPr>
        <p:blipFill>
          <a:blip r:embed="rId3">
            <a:alphaModFix/>
          </a:blip>
          <a:stretch>
            <a:fillRect/>
          </a:stretch>
        </p:blipFill>
        <p:spPr>
          <a:xfrm>
            <a:off x="6687700" y="717434"/>
            <a:ext cx="1667200" cy="3183701"/>
          </a:xfrm>
          <a:prstGeom prst="rect">
            <a:avLst/>
          </a:prstGeom>
          <a:noFill/>
          <a:ln>
            <a:noFill/>
          </a:ln>
        </p:spPr>
      </p:pic>
      <p:pic>
        <p:nvPicPr>
          <p:cNvPr id="122" name="Google Shape;122;p24"/>
          <p:cNvPicPr preferRelativeResize="0"/>
          <p:nvPr/>
        </p:nvPicPr>
        <p:blipFill>
          <a:blip r:embed="rId4">
            <a:alphaModFix/>
          </a:blip>
          <a:stretch>
            <a:fillRect/>
          </a:stretch>
        </p:blipFill>
        <p:spPr>
          <a:xfrm>
            <a:off x="8768934" y="757567"/>
            <a:ext cx="1737733" cy="2873500"/>
          </a:xfrm>
          <a:prstGeom prst="rect">
            <a:avLst/>
          </a:prstGeom>
          <a:noFill/>
          <a:ln>
            <a:noFill/>
          </a:ln>
        </p:spPr>
      </p:pic>
      <p:pic>
        <p:nvPicPr>
          <p:cNvPr id="123" name="Google Shape;123;p24"/>
          <p:cNvPicPr preferRelativeResize="0"/>
          <p:nvPr/>
        </p:nvPicPr>
        <p:blipFill>
          <a:blip r:embed="rId5">
            <a:alphaModFix/>
          </a:blip>
          <a:stretch>
            <a:fillRect/>
          </a:stretch>
        </p:blipFill>
        <p:spPr>
          <a:xfrm>
            <a:off x="6201700" y="3665967"/>
            <a:ext cx="4977299" cy="29483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689733" y="827867"/>
            <a:ext cx="9368800" cy="448400"/>
          </a:xfrm>
          <a:prstGeom prst="rect">
            <a:avLst/>
          </a:prstGeom>
        </p:spPr>
        <p:txBody>
          <a:bodyPr spcFirstLastPara="1" vert="horz" wrap="square" lIns="0" tIns="0" rIns="0" bIns="0" rtlCol="0" anchor="t" anchorCtr="0">
            <a:noAutofit/>
          </a:bodyPr>
          <a:lstStyle/>
          <a:p>
            <a:pPr>
              <a:buSzPts val="1100"/>
            </a:pPr>
            <a:r>
              <a:rPr lang="en" sz="3200"/>
              <a:t>Network Ninja </a:t>
            </a:r>
            <a:endParaRPr sz="3200"/>
          </a:p>
          <a:p>
            <a:endParaRPr sz="3467"/>
          </a:p>
        </p:txBody>
      </p:sp>
      <p:sp>
        <p:nvSpPr>
          <p:cNvPr id="129" name="Google Shape;129;p25"/>
          <p:cNvSpPr txBox="1">
            <a:spLocks noGrp="1"/>
          </p:cNvSpPr>
          <p:nvPr>
            <p:ph type="title"/>
          </p:nvPr>
        </p:nvSpPr>
        <p:spPr>
          <a:xfrm>
            <a:off x="689733" y="1456600"/>
            <a:ext cx="4835600" cy="3366400"/>
          </a:xfrm>
          <a:prstGeom prst="rect">
            <a:avLst/>
          </a:prstGeom>
        </p:spPr>
        <p:txBody>
          <a:bodyPr spcFirstLastPara="1" vert="horz" wrap="square" lIns="0" tIns="0" rIns="0" bIns="0" rtlCol="0" anchor="t" anchorCtr="0">
            <a:noAutofit/>
          </a:bodyPr>
          <a:lstStyle/>
          <a:p>
            <a:pPr marL="608965">
              <a:lnSpc>
                <a:spcPct val="100000"/>
              </a:lnSpc>
            </a:pPr>
            <a:endParaRPr lang="en-US" sz="1600">
              <a:solidFill>
                <a:srgbClr val="222222"/>
              </a:solidFill>
              <a:latin typeface="Arial"/>
            </a:endParaRPr>
          </a:p>
          <a:p>
            <a:pPr marL="608965" indent="-405765">
              <a:lnSpc>
                <a:spcPct val="100000"/>
              </a:lnSpc>
              <a:buClr>
                <a:srgbClr val="222222"/>
              </a:buClr>
              <a:buSzPts val="1200"/>
              <a:buChar char="●"/>
            </a:pPr>
            <a:r>
              <a:rPr lang="en" sz="1600">
                <a:solidFill>
                  <a:srgbClr val="222222"/>
                </a:solidFill>
                <a:latin typeface="Arial"/>
              </a:rPr>
              <a:t>Functionality has not improved or updated in the last few years</a:t>
            </a:r>
            <a:endParaRPr sz="1600">
              <a:solidFill>
                <a:srgbClr val="222222"/>
              </a:solidFill>
              <a:latin typeface="Arial"/>
            </a:endParaRPr>
          </a:p>
          <a:p>
            <a:pPr marL="608965" indent="-405765">
              <a:lnSpc>
                <a:spcPct val="100000"/>
              </a:lnSpc>
              <a:buClr>
                <a:srgbClr val="222222"/>
              </a:buClr>
              <a:buSzPts val="1200"/>
              <a:buChar char="●"/>
            </a:pPr>
            <a:r>
              <a:rPr lang="en" sz="1600">
                <a:solidFill>
                  <a:srgbClr val="222222"/>
                </a:solidFill>
                <a:latin typeface="Arial"/>
              </a:rPr>
              <a:t>Can easily take an API out to Momentum Analytics dashboard</a:t>
            </a:r>
            <a:endParaRPr sz="1600">
              <a:solidFill>
                <a:srgbClr val="222222"/>
              </a:solidFill>
              <a:latin typeface="Arial"/>
            </a:endParaRPr>
          </a:p>
          <a:p>
            <a:pPr marL="608965" indent="-405765">
              <a:lnSpc>
                <a:spcPct val="100000"/>
              </a:lnSpc>
              <a:buClr>
                <a:srgbClr val="222222"/>
              </a:buClr>
              <a:buSzPts val="1200"/>
              <a:buChar char="●"/>
            </a:pPr>
            <a:r>
              <a:rPr lang="en" sz="1600">
                <a:solidFill>
                  <a:srgbClr val="222222"/>
                </a:solidFill>
                <a:latin typeface="Arial"/>
              </a:rPr>
              <a:t>BA recapping app, able to only see events they are assigned to and recap them</a:t>
            </a:r>
            <a:endParaRPr sz="1600">
              <a:solidFill>
                <a:srgbClr val="222222"/>
              </a:solidFill>
              <a:latin typeface="Arial"/>
            </a:endParaRPr>
          </a:p>
          <a:p>
            <a:pPr marL="608965" indent="-405765">
              <a:lnSpc>
                <a:spcPct val="100000"/>
              </a:lnSpc>
              <a:buClr>
                <a:srgbClr val="222222"/>
              </a:buClr>
              <a:buSzPts val="1200"/>
              <a:buChar char="●"/>
            </a:pPr>
            <a:r>
              <a:rPr lang="en" sz="1600">
                <a:solidFill>
                  <a:srgbClr val="222222"/>
                </a:solidFill>
                <a:latin typeface="Arial"/>
              </a:rPr>
              <a:t>Has a overall calendar but it is not by any means easy to filter or sort</a:t>
            </a:r>
            <a:endParaRPr sz="1600">
              <a:solidFill>
                <a:srgbClr val="222222"/>
              </a:solidFill>
              <a:latin typeface="Arial"/>
            </a:endParaRPr>
          </a:p>
          <a:p>
            <a:pPr marL="608965" indent="-405765">
              <a:lnSpc>
                <a:spcPct val="100000"/>
              </a:lnSpc>
              <a:buClr>
                <a:srgbClr val="222222"/>
              </a:buClr>
              <a:buSzPts val="1200"/>
              <a:buChar char="●"/>
            </a:pPr>
            <a:r>
              <a:rPr lang="en" sz="1600">
                <a:solidFill>
                  <a:srgbClr val="222222"/>
                </a:solidFill>
                <a:latin typeface="Arial"/>
              </a:rPr>
              <a:t>Keeps all of events in a spreadsheet form but often is a long load time once you get more and more events</a:t>
            </a:r>
            <a:endParaRPr sz="1600">
              <a:solidFill>
                <a:srgbClr val="222222"/>
              </a:solidFill>
              <a:latin typeface="Arial"/>
            </a:endParaRPr>
          </a:p>
          <a:p>
            <a:pPr marL="608965" indent="-405765">
              <a:lnSpc>
                <a:spcPct val="100000"/>
              </a:lnSpc>
              <a:buClr>
                <a:srgbClr val="222222"/>
              </a:buClr>
              <a:buSzPts val="1200"/>
              <a:buChar char="●"/>
            </a:pPr>
            <a:r>
              <a:rPr lang="en" sz="1600">
                <a:solidFill>
                  <a:srgbClr val="222222"/>
                </a:solidFill>
                <a:latin typeface="Arial Bold"/>
              </a:rPr>
              <a:t>Note: We are using </a:t>
            </a:r>
            <a:r>
              <a:rPr lang="en" sz="1600" err="1">
                <a:solidFill>
                  <a:srgbClr val="222222"/>
                </a:solidFill>
                <a:latin typeface="Arial Bold"/>
              </a:rPr>
              <a:t>MainEvent</a:t>
            </a:r>
            <a:r>
              <a:rPr lang="en" sz="1600">
                <a:solidFill>
                  <a:srgbClr val="222222"/>
                </a:solidFill>
                <a:latin typeface="Arial Bold"/>
              </a:rPr>
              <a:t> for Constellation activation data capture across about 22 markets, for approximately 3K events</a:t>
            </a:r>
            <a:endParaRPr sz="1600">
              <a:solidFill>
                <a:srgbClr val="222222"/>
              </a:solidFill>
              <a:latin typeface="Arial Bold"/>
            </a:endParaRPr>
          </a:p>
          <a:p>
            <a:pPr>
              <a:lnSpc>
                <a:spcPct val="100000"/>
              </a:lnSpc>
              <a:buSzPts val="1250"/>
            </a:pPr>
            <a:endParaRPr sz="1600" b="0">
              <a:solidFill>
                <a:srgbClr val="222222"/>
              </a:solidFill>
            </a:endParaRPr>
          </a:p>
          <a:p>
            <a:pPr>
              <a:buSzPts val="1100"/>
            </a:pPr>
            <a:endParaRPr sz="1600" b="0"/>
          </a:p>
        </p:txBody>
      </p:sp>
      <p:sp>
        <p:nvSpPr>
          <p:cNvPr id="130" name="Google Shape;130;p25"/>
          <p:cNvSpPr txBox="1">
            <a:spLocks noGrp="1"/>
          </p:cNvSpPr>
          <p:nvPr>
            <p:ph type="sldNum" idx="12"/>
          </p:nvPr>
        </p:nvSpPr>
        <p:spPr>
          <a:xfrm>
            <a:off x="11277600" y="6266688"/>
            <a:ext cx="304800" cy="304800"/>
          </a:xfrm>
          <a:prstGeom prst="rect">
            <a:avLst/>
          </a:prstGeom>
        </p:spPr>
        <p:txBody>
          <a:bodyPr spcFirstLastPara="1" vert="horz" wrap="square" lIns="0" tIns="0" rIns="0" bIns="0" rtlCol="0" anchor="b" anchorCtr="0">
            <a:normAutofit/>
          </a:bodyPr>
          <a:lstStyle/>
          <a:p>
            <a:pPr>
              <a:buClr>
                <a:srgbClr val="000000"/>
              </a:buClr>
            </a:pPr>
            <a:fld id="{00000000-1234-1234-1234-123412341234}" type="slidenum">
              <a:rPr lang="en"/>
              <a:pPr>
                <a:buClr>
                  <a:srgbClr val="000000"/>
                </a:buClr>
              </a:pPr>
              <a:t>31</a:t>
            </a:fld>
            <a:endParaRPr/>
          </a:p>
        </p:txBody>
      </p:sp>
      <p:pic>
        <p:nvPicPr>
          <p:cNvPr id="131" name="Google Shape;131;p25"/>
          <p:cNvPicPr preferRelativeResize="0"/>
          <p:nvPr/>
        </p:nvPicPr>
        <p:blipFill>
          <a:blip r:embed="rId3">
            <a:alphaModFix/>
          </a:blip>
          <a:stretch>
            <a:fillRect/>
          </a:stretch>
        </p:blipFill>
        <p:spPr>
          <a:xfrm>
            <a:off x="5596667" y="1683767"/>
            <a:ext cx="5596675" cy="4546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689733" y="827867"/>
            <a:ext cx="9368800" cy="448400"/>
          </a:xfrm>
          <a:prstGeom prst="rect">
            <a:avLst/>
          </a:prstGeom>
        </p:spPr>
        <p:txBody>
          <a:bodyPr spcFirstLastPara="1" vert="horz" wrap="square" lIns="0" tIns="0" rIns="0" bIns="0" rtlCol="0" anchor="t" anchorCtr="0">
            <a:noAutofit/>
          </a:bodyPr>
          <a:lstStyle/>
          <a:p>
            <a:pPr>
              <a:buSzPts val="1100"/>
            </a:pPr>
            <a:r>
              <a:rPr lang="en" u="sng">
                <a:solidFill>
                  <a:schemeClr val="hlink"/>
                </a:solidFill>
                <a:hlinkClick r:id="rId3"/>
              </a:rPr>
              <a:t>LIVEGAUGE</a:t>
            </a:r>
            <a:endParaRPr sz="3200"/>
          </a:p>
          <a:p>
            <a:endParaRPr sz="3467"/>
          </a:p>
        </p:txBody>
      </p:sp>
      <p:sp>
        <p:nvSpPr>
          <p:cNvPr id="186" name="Google Shape;186;p34"/>
          <p:cNvSpPr txBox="1">
            <a:spLocks noGrp="1"/>
          </p:cNvSpPr>
          <p:nvPr>
            <p:ph type="title"/>
          </p:nvPr>
        </p:nvSpPr>
        <p:spPr>
          <a:xfrm>
            <a:off x="689733" y="1525400"/>
            <a:ext cx="4954400" cy="4820000"/>
          </a:xfrm>
          <a:prstGeom prst="rect">
            <a:avLst/>
          </a:prstGeom>
        </p:spPr>
        <p:txBody>
          <a:bodyPr spcFirstLastPara="1" vert="horz" wrap="square" lIns="0" tIns="0" rIns="0" bIns="0" rtlCol="0" anchor="t" anchorCtr="0">
            <a:noAutofit/>
          </a:bodyPr>
          <a:lstStyle/>
          <a:p>
            <a:pPr marL="609585" indent="-397923">
              <a:lnSpc>
                <a:spcPct val="100000"/>
              </a:lnSpc>
              <a:buClr>
                <a:srgbClr val="222222"/>
              </a:buClr>
              <a:buSzPts val="1100"/>
              <a:buChar char="●"/>
            </a:pPr>
            <a:r>
              <a:rPr lang="en" sz="1467">
                <a:solidFill>
                  <a:srgbClr val="222222"/>
                </a:solidFill>
              </a:rPr>
              <a:t>Reco’d by our Canada MOMO office</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Based on location = we get weather data, other event data, and demographic data</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Smart qr codes</a:t>
            </a:r>
            <a:endParaRPr sz="1467">
              <a:solidFill>
                <a:srgbClr val="222222"/>
              </a:solidFill>
            </a:endParaRPr>
          </a:p>
          <a:p>
            <a:pPr marL="1219170" lvl="1" indent="-397923" algn="l">
              <a:buClr>
                <a:srgbClr val="222222"/>
              </a:buClr>
              <a:buSzPts val="1100"/>
              <a:buChar char="○"/>
            </a:pPr>
            <a:r>
              <a:rPr lang="en" sz="1467">
                <a:solidFill>
                  <a:srgbClr val="222222"/>
                </a:solidFill>
              </a:rPr>
              <a:t>Logic, data points</a:t>
            </a:r>
            <a:endParaRPr sz="1467">
              <a:solidFill>
                <a:srgbClr val="222222"/>
              </a:solidFill>
            </a:endParaRPr>
          </a:p>
          <a:p>
            <a:pPr marL="1219170" lvl="1" indent="-397923" algn="l">
              <a:buClr>
                <a:srgbClr val="222222"/>
              </a:buClr>
              <a:buSzPts val="1100"/>
              <a:buChar char="○"/>
            </a:pPr>
            <a:r>
              <a:rPr lang="en" sz="1467">
                <a:solidFill>
                  <a:srgbClr val="222222"/>
                </a:solidFill>
              </a:rPr>
              <a:t>Demographic data, can tie these qr codes back to the event they are being used at</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They don't have a calendar </a:t>
            </a:r>
            <a:endParaRPr sz="1467">
              <a:solidFill>
                <a:srgbClr val="222222"/>
              </a:solidFill>
            </a:endParaRPr>
          </a:p>
          <a:p>
            <a:pPr marL="1219170" lvl="1" indent="-397923" algn="l">
              <a:buClr>
                <a:srgbClr val="222222"/>
              </a:buClr>
              <a:buSzPts val="1100"/>
              <a:buChar char="○"/>
            </a:pPr>
            <a:r>
              <a:rPr lang="en" sz="1467">
                <a:solidFill>
                  <a:srgbClr val="222222"/>
                </a:solidFill>
              </a:rPr>
              <a:t>Can do an export of events in a timeframe</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They do have sensor devices like mesh, which can be tied back to the events as well but those aren’t mandatory to use. Devices can collect data offline.</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Link on browser for BA’s to recap, they will only have access to recap/upload photos</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Cost is TBD– they are sending a MSA, can do month to month billing</a:t>
            </a:r>
            <a:endParaRPr sz="1467">
              <a:solidFill>
                <a:srgbClr val="222222"/>
              </a:solidFill>
            </a:endParaRPr>
          </a:p>
          <a:p>
            <a:pPr>
              <a:lnSpc>
                <a:spcPct val="100000"/>
              </a:lnSpc>
            </a:pPr>
            <a:endParaRPr sz="1467">
              <a:solidFill>
                <a:srgbClr val="222222"/>
              </a:solidFill>
            </a:endParaRPr>
          </a:p>
          <a:p>
            <a:pPr>
              <a:buSzPts val="1100"/>
            </a:pPr>
            <a:endParaRPr sz="1467" b="0"/>
          </a:p>
        </p:txBody>
      </p:sp>
      <p:sp>
        <p:nvSpPr>
          <p:cNvPr id="187" name="Google Shape;187;p34"/>
          <p:cNvSpPr txBox="1">
            <a:spLocks noGrp="1"/>
          </p:cNvSpPr>
          <p:nvPr>
            <p:ph type="sldNum" idx="12"/>
          </p:nvPr>
        </p:nvSpPr>
        <p:spPr>
          <a:xfrm>
            <a:off x="11277600" y="6266688"/>
            <a:ext cx="304800" cy="304800"/>
          </a:xfrm>
          <a:prstGeom prst="rect">
            <a:avLst/>
          </a:prstGeom>
        </p:spPr>
        <p:txBody>
          <a:bodyPr spcFirstLastPara="1" vert="horz" wrap="square" lIns="0" tIns="0" rIns="0" bIns="0" rtlCol="0" anchor="b" anchorCtr="0">
            <a:normAutofit/>
          </a:bodyPr>
          <a:lstStyle/>
          <a:p>
            <a:pPr>
              <a:buClr>
                <a:srgbClr val="000000"/>
              </a:buClr>
            </a:pPr>
            <a:fld id="{00000000-1234-1234-1234-123412341234}" type="slidenum">
              <a:rPr lang="en"/>
              <a:pPr>
                <a:buClr>
                  <a:srgbClr val="000000"/>
                </a:buClr>
              </a:pPr>
              <a:t>32</a:t>
            </a:fld>
            <a:endParaRPr/>
          </a:p>
        </p:txBody>
      </p:sp>
      <p:pic>
        <p:nvPicPr>
          <p:cNvPr id="188" name="Google Shape;188;p34"/>
          <p:cNvPicPr preferRelativeResize="0"/>
          <p:nvPr/>
        </p:nvPicPr>
        <p:blipFill>
          <a:blip r:embed="rId4">
            <a:alphaModFix/>
          </a:blip>
          <a:stretch>
            <a:fillRect/>
          </a:stretch>
        </p:blipFill>
        <p:spPr>
          <a:xfrm>
            <a:off x="5692568" y="1057967"/>
            <a:ext cx="6160865" cy="4189867"/>
          </a:xfrm>
          <a:prstGeom prst="rect">
            <a:avLst/>
          </a:prstGeom>
          <a:noFill/>
          <a:ln>
            <a:noFill/>
          </a:ln>
        </p:spPr>
      </p:pic>
      <p:pic>
        <p:nvPicPr>
          <p:cNvPr id="189" name="Google Shape;189;p34"/>
          <p:cNvPicPr preferRelativeResize="0"/>
          <p:nvPr/>
        </p:nvPicPr>
        <p:blipFill>
          <a:blip r:embed="rId5">
            <a:alphaModFix/>
          </a:blip>
          <a:stretch>
            <a:fillRect/>
          </a:stretch>
        </p:blipFill>
        <p:spPr>
          <a:xfrm>
            <a:off x="5990499" y="3286501"/>
            <a:ext cx="5917999" cy="3284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689733" y="827867"/>
            <a:ext cx="9368800" cy="448400"/>
          </a:xfrm>
          <a:prstGeom prst="rect">
            <a:avLst/>
          </a:prstGeom>
        </p:spPr>
        <p:txBody>
          <a:bodyPr spcFirstLastPara="1" vert="horz" wrap="square" lIns="0" tIns="0" rIns="0" bIns="0" rtlCol="0" anchor="t" anchorCtr="0">
            <a:noAutofit/>
          </a:bodyPr>
          <a:lstStyle/>
          <a:p>
            <a:pPr>
              <a:buSzPts val="1100"/>
            </a:pPr>
            <a:r>
              <a:rPr lang="en" u="sng">
                <a:solidFill>
                  <a:schemeClr val="hlink"/>
                </a:solidFill>
                <a:hlinkClick r:id="rId3"/>
              </a:rPr>
              <a:t>Repsly</a:t>
            </a:r>
            <a:endParaRPr sz="3200"/>
          </a:p>
          <a:p>
            <a:endParaRPr sz="3467"/>
          </a:p>
        </p:txBody>
      </p:sp>
      <p:sp>
        <p:nvSpPr>
          <p:cNvPr id="200" name="Google Shape;200;p36"/>
          <p:cNvSpPr txBox="1">
            <a:spLocks noGrp="1"/>
          </p:cNvSpPr>
          <p:nvPr>
            <p:ph type="title"/>
          </p:nvPr>
        </p:nvSpPr>
        <p:spPr>
          <a:xfrm>
            <a:off x="689733" y="1405333"/>
            <a:ext cx="5450400" cy="3893200"/>
          </a:xfrm>
          <a:prstGeom prst="rect">
            <a:avLst/>
          </a:prstGeom>
        </p:spPr>
        <p:txBody>
          <a:bodyPr spcFirstLastPara="1" vert="horz" wrap="square" lIns="0" tIns="0" rIns="0" bIns="0" rtlCol="0" anchor="t" anchorCtr="0">
            <a:noAutofit/>
          </a:bodyPr>
          <a:lstStyle/>
          <a:p>
            <a:pPr>
              <a:lnSpc>
                <a:spcPct val="115000"/>
              </a:lnSpc>
              <a:buSzPts val="1100"/>
            </a:pPr>
            <a:endParaRPr sz="1333"/>
          </a:p>
          <a:p>
            <a:pPr marL="609585" indent="-397923">
              <a:lnSpc>
                <a:spcPct val="115000"/>
              </a:lnSpc>
              <a:buSzPts val="1100"/>
              <a:buFont typeface="Arial"/>
              <a:buChar char="●"/>
            </a:pPr>
            <a:r>
              <a:rPr lang="en" sz="1467"/>
              <a:t>Scheduling based on store visits and routes and scheduling</a:t>
            </a:r>
            <a:endParaRPr sz="1467"/>
          </a:p>
          <a:p>
            <a:pPr marL="609585" indent="-397923">
              <a:lnSpc>
                <a:spcPct val="115000"/>
              </a:lnSpc>
              <a:buSzPts val="1100"/>
              <a:buFont typeface="Arial"/>
              <a:buChar char="●"/>
            </a:pPr>
            <a:r>
              <a:rPr lang="en" sz="1467"/>
              <a:t>Typically used for stocking at stores, demos, etc.</a:t>
            </a:r>
            <a:endParaRPr sz="1467"/>
          </a:p>
          <a:p>
            <a:pPr marL="609585" indent="-397923">
              <a:lnSpc>
                <a:spcPct val="115000"/>
              </a:lnSpc>
              <a:buSzPts val="1100"/>
              <a:buFont typeface="Arial"/>
              <a:buChar char="●"/>
            </a:pPr>
            <a:r>
              <a:rPr lang="en" sz="1467"/>
              <a:t>Add locations - load the location with just a name w/out full address</a:t>
            </a:r>
            <a:endParaRPr sz="1467"/>
          </a:p>
          <a:p>
            <a:pPr marL="609585" indent="-397923">
              <a:lnSpc>
                <a:spcPct val="115000"/>
              </a:lnSpc>
              <a:buSzPts val="1100"/>
              <a:buFont typeface="Arial"/>
              <a:buChar char="●"/>
            </a:pPr>
            <a:r>
              <a:rPr lang="en" sz="1467"/>
              <a:t>Representatives -  add in the field team members and you can have a monthly schedule</a:t>
            </a:r>
            <a:endParaRPr sz="1467"/>
          </a:p>
          <a:p>
            <a:pPr marL="609585" indent="-397923">
              <a:lnSpc>
                <a:spcPct val="115000"/>
              </a:lnSpc>
              <a:buSzPts val="1100"/>
              <a:buFont typeface="Arial"/>
              <a:buChar char="●"/>
            </a:pPr>
            <a:r>
              <a:rPr lang="en" sz="1467"/>
              <a:t>Drag and drop scheduling feature on the calendar– can change the dates easily</a:t>
            </a:r>
            <a:endParaRPr sz="1467"/>
          </a:p>
          <a:p>
            <a:pPr marL="609585" indent="-397923">
              <a:lnSpc>
                <a:spcPct val="115000"/>
              </a:lnSpc>
              <a:buSzPts val="1100"/>
              <a:buFont typeface="Arial"/>
              <a:buChar char="●"/>
            </a:pPr>
            <a:r>
              <a:rPr lang="en" sz="1467"/>
              <a:t>Alert sent to account manager if its not completed via email</a:t>
            </a:r>
            <a:endParaRPr sz="1467"/>
          </a:p>
          <a:p>
            <a:pPr marL="609585" indent="-397923">
              <a:lnSpc>
                <a:spcPct val="115000"/>
              </a:lnSpc>
              <a:buSzPts val="1100"/>
              <a:buFont typeface="Arial"/>
              <a:buChar char="●"/>
            </a:pPr>
            <a:r>
              <a:rPr lang="en" sz="1467"/>
              <a:t>Can save as a draft throughout the event and can work offline</a:t>
            </a:r>
            <a:endParaRPr sz="1467"/>
          </a:p>
          <a:p>
            <a:pPr marL="609585" indent="-397923">
              <a:lnSpc>
                <a:spcPct val="115000"/>
              </a:lnSpc>
              <a:buSzPts val="1100"/>
              <a:buFont typeface="Arial"/>
              <a:buChar char="●"/>
            </a:pPr>
            <a:r>
              <a:rPr lang="en" sz="1467"/>
              <a:t>Tag photo feature, allows clients to log in and see photos via hashtag</a:t>
            </a:r>
            <a:endParaRPr sz="1467"/>
          </a:p>
          <a:p>
            <a:pPr marL="609585">
              <a:lnSpc>
                <a:spcPct val="115000"/>
              </a:lnSpc>
              <a:buSzPts val="1100"/>
            </a:pPr>
            <a:endParaRPr sz="1467"/>
          </a:p>
          <a:p>
            <a:pPr marL="609585" indent="-397923">
              <a:lnSpc>
                <a:spcPct val="115000"/>
              </a:lnSpc>
              <a:buSzPts val="1100"/>
              <a:buFont typeface="Arial"/>
              <a:buChar char="●"/>
            </a:pPr>
            <a:r>
              <a:rPr lang="en" sz="1467"/>
              <a:t>COST: $28,500 / 50 users (25k per year; $3,500 for initial set up)</a:t>
            </a:r>
            <a:endParaRPr sz="1867">
              <a:solidFill>
                <a:srgbClr val="222222"/>
              </a:solidFill>
            </a:endParaRPr>
          </a:p>
          <a:p>
            <a:pPr>
              <a:lnSpc>
                <a:spcPct val="100000"/>
              </a:lnSpc>
              <a:buSzPts val="1250"/>
            </a:pPr>
            <a:endParaRPr sz="1733" b="0">
              <a:solidFill>
                <a:srgbClr val="222222"/>
              </a:solidFill>
            </a:endParaRPr>
          </a:p>
          <a:p>
            <a:pPr>
              <a:buSzPts val="1100"/>
            </a:pPr>
            <a:endParaRPr sz="1733" b="0"/>
          </a:p>
        </p:txBody>
      </p:sp>
      <p:sp>
        <p:nvSpPr>
          <p:cNvPr id="201" name="Google Shape;201;p36"/>
          <p:cNvSpPr txBox="1">
            <a:spLocks noGrp="1"/>
          </p:cNvSpPr>
          <p:nvPr>
            <p:ph type="sldNum" idx="12"/>
          </p:nvPr>
        </p:nvSpPr>
        <p:spPr>
          <a:xfrm>
            <a:off x="11277600" y="6266688"/>
            <a:ext cx="304800" cy="304800"/>
          </a:xfrm>
          <a:prstGeom prst="rect">
            <a:avLst/>
          </a:prstGeom>
        </p:spPr>
        <p:txBody>
          <a:bodyPr spcFirstLastPara="1" vert="horz" wrap="square" lIns="0" tIns="0" rIns="0" bIns="0" rtlCol="0" anchor="b" anchorCtr="0">
            <a:normAutofit/>
          </a:bodyPr>
          <a:lstStyle/>
          <a:p>
            <a:pPr>
              <a:buClr>
                <a:srgbClr val="000000"/>
              </a:buClr>
            </a:pPr>
            <a:fld id="{00000000-1234-1234-1234-123412341234}" type="slidenum">
              <a:rPr lang="en"/>
              <a:pPr>
                <a:buClr>
                  <a:srgbClr val="000000"/>
                </a:buClr>
              </a:pPr>
              <a:t>33</a:t>
            </a:fld>
            <a:endParaRPr/>
          </a:p>
        </p:txBody>
      </p:sp>
      <p:pic>
        <p:nvPicPr>
          <p:cNvPr id="202" name="Google Shape;202;p36"/>
          <p:cNvPicPr preferRelativeResize="0"/>
          <p:nvPr/>
        </p:nvPicPr>
        <p:blipFill>
          <a:blip r:embed="rId4">
            <a:alphaModFix/>
          </a:blip>
          <a:stretch>
            <a:fillRect/>
          </a:stretch>
        </p:blipFill>
        <p:spPr>
          <a:xfrm>
            <a:off x="6399634" y="1276267"/>
            <a:ext cx="5250967" cy="46950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689733" y="827867"/>
            <a:ext cx="9368800" cy="448400"/>
          </a:xfrm>
          <a:prstGeom prst="rect">
            <a:avLst/>
          </a:prstGeom>
        </p:spPr>
        <p:txBody>
          <a:bodyPr spcFirstLastPara="1" vert="horz" wrap="square" lIns="0" tIns="0" rIns="0" bIns="0" rtlCol="0" anchor="t" anchorCtr="0">
            <a:noAutofit/>
          </a:bodyPr>
          <a:lstStyle/>
          <a:p>
            <a:pPr>
              <a:buSzPts val="1100"/>
            </a:pPr>
            <a:r>
              <a:rPr lang="en" u="sng">
                <a:solidFill>
                  <a:schemeClr val="hlink"/>
                </a:solidFill>
                <a:hlinkClick r:id="rId3"/>
              </a:rPr>
              <a:t>Teamhaven</a:t>
            </a:r>
            <a:endParaRPr sz="3200"/>
          </a:p>
          <a:p>
            <a:endParaRPr sz="3467"/>
          </a:p>
        </p:txBody>
      </p:sp>
      <p:sp>
        <p:nvSpPr>
          <p:cNvPr id="208" name="Google Shape;208;p37"/>
          <p:cNvSpPr txBox="1">
            <a:spLocks noGrp="1"/>
          </p:cNvSpPr>
          <p:nvPr>
            <p:ph type="title"/>
          </p:nvPr>
        </p:nvSpPr>
        <p:spPr>
          <a:xfrm>
            <a:off x="689733" y="1368700"/>
            <a:ext cx="4998000" cy="3366400"/>
          </a:xfrm>
          <a:prstGeom prst="rect">
            <a:avLst/>
          </a:prstGeom>
        </p:spPr>
        <p:txBody>
          <a:bodyPr spcFirstLastPara="1" vert="horz" wrap="square" lIns="0" tIns="0" rIns="0" bIns="0" rtlCol="0" anchor="t" anchorCtr="0">
            <a:noAutofit/>
          </a:bodyPr>
          <a:lstStyle/>
          <a:p>
            <a:pPr marL="609585" indent="-397923">
              <a:lnSpc>
                <a:spcPct val="115000"/>
              </a:lnSpc>
              <a:buSzPts val="1100"/>
              <a:buFont typeface="Arial"/>
              <a:buChar char="●"/>
            </a:pPr>
            <a:r>
              <a:rPr lang="en" sz="1467"/>
              <a:t>In house software built for a field marketing agencies</a:t>
            </a:r>
            <a:endParaRPr sz="1467"/>
          </a:p>
          <a:p>
            <a:pPr marL="609585" indent="-397923">
              <a:lnSpc>
                <a:spcPct val="115000"/>
              </a:lnSpc>
              <a:buSzPts val="1100"/>
              <a:buFont typeface="Arial"/>
              <a:buChar char="●"/>
            </a:pPr>
            <a:r>
              <a:rPr lang="en" sz="1467"/>
              <a:t>Mobile app, just for the data collection, works offline</a:t>
            </a:r>
            <a:endParaRPr sz="1467"/>
          </a:p>
          <a:p>
            <a:pPr marL="609585" indent="-397923">
              <a:lnSpc>
                <a:spcPct val="115000"/>
              </a:lnSpc>
              <a:buSzPts val="1100"/>
              <a:buChar char="●"/>
            </a:pPr>
            <a:r>
              <a:rPr lang="en" sz="1467"/>
              <a:t>Web version is for admins and setting up the events</a:t>
            </a:r>
            <a:endParaRPr sz="1467"/>
          </a:p>
          <a:p>
            <a:pPr marL="1219170" lvl="1" indent="-397923" algn="l">
              <a:lnSpc>
                <a:spcPct val="115000"/>
              </a:lnSpc>
              <a:buSzPts val="1100"/>
              <a:buChar char="○"/>
            </a:pPr>
            <a:r>
              <a:rPr lang="en" sz="1467"/>
              <a:t>Very very old school UI</a:t>
            </a:r>
            <a:endParaRPr sz="1467"/>
          </a:p>
          <a:p>
            <a:pPr marL="609585" indent="-397923">
              <a:lnSpc>
                <a:spcPct val="115000"/>
              </a:lnSpc>
              <a:buSzPts val="1100"/>
              <a:buFont typeface="Arial"/>
              <a:buChar char="●"/>
            </a:pPr>
            <a:r>
              <a:rPr lang="en" sz="1467"/>
              <a:t>Design the survey unique to each tour</a:t>
            </a:r>
            <a:endParaRPr sz="1467"/>
          </a:p>
          <a:p>
            <a:pPr marL="609585" indent="-397923">
              <a:lnSpc>
                <a:spcPct val="115000"/>
              </a:lnSpc>
              <a:buSzPts val="1100"/>
              <a:buFont typeface="Arial"/>
              <a:buChar char="●"/>
            </a:pPr>
            <a:r>
              <a:rPr lang="en" sz="1467"/>
              <a:t>Geofencing check in</a:t>
            </a:r>
            <a:endParaRPr sz="1467"/>
          </a:p>
          <a:p>
            <a:pPr marL="609585" indent="-397923">
              <a:lnSpc>
                <a:spcPct val="115000"/>
              </a:lnSpc>
              <a:buSzPts val="1100"/>
              <a:buFont typeface="Arial"/>
              <a:buChar char="●"/>
            </a:pPr>
            <a:r>
              <a:rPr lang="en" sz="1467"/>
              <a:t>Can integrate with PowerBI</a:t>
            </a:r>
            <a:endParaRPr sz="1467"/>
          </a:p>
          <a:p>
            <a:pPr marL="1219170" lvl="1" indent="-397923" algn="l">
              <a:lnSpc>
                <a:spcPct val="115000"/>
              </a:lnSpc>
              <a:buSzPts val="1100"/>
              <a:buChar char="○"/>
            </a:pPr>
            <a:r>
              <a:rPr lang="en" sz="1467"/>
              <a:t>Two methods of getting data into PowerBi</a:t>
            </a:r>
            <a:endParaRPr sz="1467"/>
          </a:p>
          <a:p>
            <a:pPr marL="609585" indent="-397923">
              <a:lnSpc>
                <a:spcPct val="115000"/>
              </a:lnSpc>
              <a:buSzPts val="1100"/>
              <a:buFont typeface="Arial"/>
              <a:buChar char="●"/>
            </a:pPr>
            <a:r>
              <a:rPr lang="en" sz="1467"/>
              <a:t>Lock people by certain geographic/agencies</a:t>
            </a:r>
            <a:endParaRPr sz="1467"/>
          </a:p>
          <a:p>
            <a:pPr marL="609585" indent="-397923">
              <a:lnSpc>
                <a:spcPct val="115000"/>
              </a:lnSpc>
              <a:buSzPts val="1100"/>
              <a:buFont typeface="Arial"/>
              <a:buChar char="●"/>
            </a:pPr>
            <a:r>
              <a:rPr lang="en" sz="1467"/>
              <a:t>ISO certified, GDPR compliant</a:t>
            </a:r>
            <a:endParaRPr sz="1467"/>
          </a:p>
          <a:p>
            <a:pPr marL="609585" indent="-397923">
              <a:lnSpc>
                <a:spcPct val="115000"/>
              </a:lnSpc>
              <a:buSzPts val="1100"/>
              <a:buFont typeface="Arial"/>
              <a:buChar char="●"/>
            </a:pPr>
            <a:r>
              <a:rPr lang="en" sz="1467"/>
              <a:t>Push notifications daily for reminders</a:t>
            </a:r>
            <a:endParaRPr sz="1467"/>
          </a:p>
          <a:p>
            <a:pPr marL="609585">
              <a:lnSpc>
                <a:spcPct val="115000"/>
              </a:lnSpc>
              <a:buSzPts val="1100"/>
            </a:pPr>
            <a:endParaRPr sz="1333"/>
          </a:p>
          <a:p>
            <a:pPr>
              <a:lnSpc>
                <a:spcPct val="100000"/>
              </a:lnSpc>
              <a:buSzPts val="1250"/>
            </a:pPr>
            <a:endParaRPr sz="1733" b="0">
              <a:solidFill>
                <a:srgbClr val="222222"/>
              </a:solidFill>
            </a:endParaRPr>
          </a:p>
          <a:p>
            <a:pPr>
              <a:buSzPts val="1100"/>
            </a:pPr>
            <a:endParaRPr sz="1733" b="0"/>
          </a:p>
        </p:txBody>
      </p:sp>
      <p:sp>
        <p:nvSpPr>
          <p:cNvPr id="209" name="Google Shape;209;p37"/>
          <p:cNvSpPr txBox="1">
            <a:spLocks noGrp="1"/>
          </p:cNvSpPr>
          <p:nvPr>
            <p:ph type="sldNum" idx="12"/>
          </p:nvPr>
        </p:nvSpPr>
        <p:spPr>
          <a:xfrm>
            <a:off x="11277600" y="6266688"/>
            <a:ext cx="304800" cy="304800"/>
          </a:xfrm>
          <a:prstGeom prst="rect">
            <a:avLst/>
          </a:prstGeom>
        </p:spPr>
        <p:txBody>
          <a:bodyPr spcFirstLastPara="1" vert="horz" wrap="square" lIns="0" tIns="0" rIns="0" bIns="0" rtlCol="0" anchor="b" anchorCtr="0">
            <a:normAutofit/>
          </a:bodyPr>
          <a:lstStyle/>
          <a:p>
            <a:pPr>
              <a:buClr>
                <a:srgbClr val="000000"/>
              </a:buClr>
            </a:pPr>
            <a:fld id="{00000000-1234-1234-1234-123412341234}" type="slidenum">
              <a:rPr lang="en"/>
              <a:pPr>
                <a:buClr>
                  <a:srgbClr val="000000"/>
                </a:buClr>
              </a:pPr>
              <a:t>34</a:t>
            </a:fld>
            <a:endParaRPr/>
          </a:p>
        </p:txBody>
      </p:sp>
      <p:pic>
        <p:nvPicPr>
          <p:cNvPr id="210" name="Google Shape;210;p37"/>
          <p:cNvPicPr preferRelativeResize="0"/>
          <p:nvPr/>
        </p:nvPicPr>
        <p:blipFill>
          <a:blip r:embed="rId4">
            <a:alphaModFix/>
          </a:blip>
          <a:stretch>
            <a:fillRect/>
          </a:stretch>
        </p:blipFill>
        <p:spPr>
          <a:xfrm>
            <a:off x="9382301" y="827867"/>
            <a:ext cx="2302567" cy="4665699"/>
          </a:xfrm>
          <a:prstGeom prst="rect">
            <a:avLst/>
          </a:prstGeom>
          <a:noFill/>
          <a:ln>
            <a:noFill/>
          </a:ln>
        </p:spPr>
      </p:pic>
      <p:pic>
        <p:nvPicPr>
          <p:cNvPr id="211" name="Google Shape;211;p37"/>
          <p:cNvPicPr preferRelativeResize="0"/>
          <p:nvPr/>
        </p:nvPicPr>
        <p:blipFill>
          <a:blip r:embed="rId5">
            <a:alphaModFix/>
          </a:blip>
          <a:stretch>
            <a:fillRect/>
          </a:stretch>
        </p:blipFill>
        <p:spPr>
          <a:xfrm>
            <a:off x="5124467" y="3633901"/>
            <a:ext cx="4204899" cy="2725735"/>
          </a:xfrm>
          <a:prstGeom prst="rect">
            <a:avLst/>
          </a:prstGeom>
          <a:noFill/>
          <a:ln>
            <a:noFill/>
          </a:ln>
        </p:spPr>
      </p:pic>
      <p:sp>
        <p:nvSpPr>
          <p:cNvPr id="212" name="Google Shape;212;p37"/>
          <p:cNvSpPr txBox="1"/>
          <p:nvPr/>
        </p:nvSpPr>
        <p:spPr>
          <a:xfrm>
            <a:off x="556333" y="4397667"/>
            <a:ext cx="4515200" cy="2439923"/>
          </a:xfrm>
          <a:prstGeom prst="rect">
            <a:avLst/>
          </a:prstGeom>
          <a:noFill/>
          <a:ln>
            <a:noFill/>
          </a:ln>
        </p:spPr>
        <p:txBody>
          <a:bodyPr spcFirstLastPara="1" wrap="square" lIns="121900" tIns="121900" rIns="121900" bIns="121900" anchor="t" anchorCtr="0">
            <a:spAutoFit/>
          </a:bodyPr>
          <a:lstStyle/>
          <a:p>
            <a:pPr marL="609585" indent="-397923">
              <a:lnSpc>
                <a:spcPct val="115000"/>
              </a:lnSpc>
              <a:buClr>
                <a:schemeClr val="dk1"/>
              </a:buClr>
              <a:buSzPts val="1100"/>
              <a:buFont typeface="Arial"/>
              <a:buChar char="●"/>
            </a:pPr>
            <a:r>
              <a:rPr lang="en" sz="1467">
                <a:solidFill>
                  <a:schemeClr val="dk1"/>
                </a:solidFill>
              </a:rPr>
              <a:t>COST: Dependent on usage. </a:t>
            </a:r>
            <a:endParaRPr sz="1467">
              <a:solidFill>
                <a:schemeClr val="dk1"/>
              </a:solidFill>
            </a:endParaRPr>
          </a:p>
          <a:p>
            <a:pPr marL="1219170" lvl="1" indent="-397923">
              <a:lnSpc>
                <a:spcPct val="115000"/>
              </a:lnSpc>
              <a:buClr>
                <a:schemeClr val="dk1"/>
              </a:buClr>
              <a:buSzPts val="1100"/>
              <a:buChar char="○"/>
            </a:pPr>
            <a:r>
              <a:rPr lang="en" sz="1467">
                <a:solidFill>
                  <a:schemeClr val="dk1"/>
                </a:solidFill>
              </a:rPr>
              <a:t>Billing based on actual events executed, not by users and no setup fee</a:t>
            </a:r>
            <a:endParaRPr sz="1467">
              <a:solidFill>
                <a:schemeClr val="dk1"/>
              </a:solidFill>
            </a:endParaRPr>
          </a:p>
          <a:p>
            <a:pPr marL="1219170" lvl="1" indent="-397923">
              <a:lnSpc>
                <a:spcPct val="115000"/>
              </a:lnSpc>
              <a:buClr>
                <a:schemeClr val="dk1"/>
              </a:buClr>
              <a:buSzPts val="1100"/>
              <a:buChar char="○"/>
            </a:pPr>
            <a:r>
              <a:rPr lang="en" sz="1467">
                <a:solidFill>
                  <a:schemeClr val="dk1"/>
                </a:solidFill>
              </a:rPr>
              <a:t>Designed so you can build the cost of the software into the project costs</a:t>
            </a:r>
            <a:endParaRPr sz="1467">
              <a:solidFill>
                <a:schemeClr val="dk1"/>
              </a:solidFill>
            </a:endParaRPr>
          </a:p>
          <a:p>
            <a:pPr>
              <a:buClr>
                <a:schemeClr val="dk1"/>
              </a:buClr>
              <a:buSzPts val="1250"/>
            </a:pPr>
            <a:r>
              <a:rPr lang="en" sz="1733">
                <a:solidFill>
                  <a:srgbClr val="222222"/>
                </a:solidFill>
              </a:rPr>
              <a:t> </a:t>
            </a:r>
            <a:endParaRPr sz="1733">
              <a:solidFill>
                <a:srgbClr val="222222"/>
              </a:solidFill>
            </a:endParaRPr>
          </a:p>
          <a:p>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689733" y="827867"/>
            <a:ext cx="9368800" cy="448400"/>
          </a:xfrm>
          <a:prstGeom prst="rect">
            <a:avLst/>
          </a:prstGeom>
        </p:spPr>
        <p:txBody>
          <a:bodyPr spcFirstLastPara="1" vert="horz" wrap="square" lIns="0" tIns="0" rIns="0" bIns="0" rtlCol="0" anchor="t" anchorCtr="0">
            <a:noAutofit/>
          </a:bodyPr>
          <a:lstStyle/>
          <a:p>
            <a:pPr>
              <a:buSzPts val="1100"/>
            </a:pPr>
            <a:r>
              <a:rPr lang="en" u="sng">
                <a:solidFill>
                  <a:schemeClr val="hlink"/>
                </a:solidFill>
                <a:hlinkClick r:id="rId3"/>
              </a:rPr>
              <a:t>Array</a:t>
            </a:r>
            <a:endParaRPr sz="3200"/>
          </a:p>
          <a:p>
            <a:endParaRPr sz="3467"/>
          </a:p>
        </p:txBody>
      </p:sp>
      <p:sp>
        <p:nvSpPr>
          <p:cNvPr id="218" name="Google Shape;218;p38"/>
          <p:cNvSpPr txBox="1">
            <a:spLocks noGrp="1"/>
          </p:cNvSpPr>
          <p:nvPr>
            <p:ph type="title"/>
          </p:nvPr>
        </p:nvSpPr>
        <p:spPr>
          <a:xfrm>
            <a:off x="689733" y="1456600"/>
            <a:ext cx="9368800" cy="2261200"/>
          </a:xfrm>
          <a:prstGeom prst="rect">
            <a:avLst/>
          </a:prstGeom>
        </p:spPr>
        <p:txBody>
          <a:bodyPr spcFirstLastPara="1" vert="horz" wrap="square" lIns="0" tIns="0" rIns="0" bIns="0" rtlCol="0" anchor="t" anchorCtr="0">
            <a:noAutofit/>
          </a:bodyPr>
          <a:lstStyle/>
          <a:p>
            <a:pPr>
              <a:lnSpc>
                <a:spcPct val="115000"/>
              </a:lnSpc>
            </a:pPr>
            <a:endParaRPr sz="1733"/>
          </a:p>
          <a:p>
            <a:pPr marL="609585" indent="-414856">
              <a:lnSpc>
                <a:spcPct val="115000"/>
              </a:lnSpc>
              <a:buSzPts val="1300"/>
              <a:buFont typeface="Arial"/>
              <a:buChar char="●"/>
            </a:pPr>
            <a:r>
              <a:rPr lang="en" sz="1733"/>
              <a:t>Array’s mobile forms let you collect information from any</a:t>
            </a:r>
            <a:endParaRPr sz="1733"/>
          </a:p>
          <a:p>
            <a:pPr marL="609585" indent="-414856">
              <a:lnSpc>
                <a:spcPct val="115000"/>
              </a:lnSpc>
              <a:buSzPts val="1300"/>
              <a:buFont typeface="Arial"/>
              <a:buChar char="●"/>
            </a:pPr>
            <a:r>
              <a:rPr lang="en" sz="1733"/>
              <a:t>location quickly, easily and securely. With smart automation</a:t>
            </a:r>
            <a:endParaRPr sz="1733"/>
          </a:p>
          <a:p>
            <a:pPr marL="609585" indent="-414856">
              <a:lnSpc>
                <a:spcPct val="115000"/>
              </a:lnSpc>
              <a:buSzPts val="1300"/>
              <a:buFont typeface="Arial"/>
              <a:buChar char="●"/>
            </a:pPr>
            <a:r>
              <a:rPr lang="en" sz="1733"/>
              <a:t>and offline functionality</a:t>
            </a:r>
            <a:endParaRPr sz="1733"/>
          </a:p>
          <a:p>
            <a:pPr marL="609585" indent="-414856">
              <a:lnSpc>
                <a:spcPct val="115000"/>
              </a:lnSpc>
              <a:buSzPts val="1300"/>
              <a:buFont typeface="Arial"/>
              <a:buChar char="●"/>
            </a:pPr>
            <a:r>
              <a:rPr lang="en" sz="1733"/>
              <a:t>BA Assignments</a:t>
            </a:r>
            <a:endParaRPr sz="1733"/>
          </a:p>
          <a:p>
            <a:pPr marL="609585" indent="-414856">
              <a:lnSpc>
                <a:spcPct val="115000"/>
              </a:lnSpc>
              <a:buSzPts val="1300"/>
              <a:buFont typeface="Arial"/>
              <a:buChar char="●"/>
            </a:pPr>
            <a:r>
              <a:rPr lang="en" sz="1733"/>
              <a:t>IOS App</a:t>
            </a:r>
            <a:endParaRPr sz="1733"/>
          </a:p>
          <a:p>
            <a:pPr marL="609585" indent="-414856">
              <a:lnSpc>
                <a:spcPct val="115000"/>
              </a:lnSpc>
              <a:buSzPts val="1300"/>
              <a:buChar char="●"/>
            </a:pPr>
            <a:r>
              <a:rPr lang="en" sz="1733"/>
              <a:t>Signature forms and build your own recaps/surveys/etc</a:t>
            </a:r>
            <a:endParaRPr sz="1733"/>
          </a:p>
          <a:p>
            <a:pPr>
              <a:lnSpc>
                <a:spcPct val="115000"/>
              </a:lnSpc>
            </a:pPr>
            <a:endParaRPr sz="1733"/>
          </a:p>
          <a:p>
            <a:pPr marL="609585" indent="-414856">
              <a:lnSpc>
                <a:spcPct val="115000"/>
              </a:lnSpc>
              <a:buSzPts val="1300"/>
              <a:buChar char="●"/>
            </a:pPr>
            <a:r>
              <a:rPr lang="en" sz="1733"/>
              <a:t>Pricing: TBD, they are able to do monthly pricing</a:t>
            </a:r>
            <a:endParaRPr sz="1733"/>
          </a:p>
          <a:p>
            <a:pPr marL="609585">
              <a:lnSpc>
                <a:spcPct val="115000"/>
              </a:lnSpc>
            </a:pPr>
            <a:r>
              <a:rPr lang="en" sz="1733"/>
              <a:t> </a:t>
            </a:r>
            <a:endParaRPr sz="1733"/>
          </a:p>
        </p:txBody>
      </p:sp>
      <p:sp>
        <p:nvSpPr>
          <p:cNvPr id="219" name="Google Shape;219;p38"/>
          <p:cNvSpPr txBox="1">
            <a:spLocks noGrp="1"/>
          </p:cNvSpPr>
          <p:nvPr>
            <p:ph type="sldNum" idx="12"/>
          </p:nvPr>
        </p:nvSpPr>
        <p:spPr>
          <a:xfrm>
            <a:off x="11277600" y="6266688"/>
            <a:ext cx="304800" cy="304800"/>
          </a:xfrm>
          <a:prstGeom prst="rect">
            <a:avLst/>
          </a:prstGeom>
        </p:spPr>
        <p:txBody>
          <a:bodyPr spcFirstLastPara="1" vert="horz" wrap="square" lIns="0" tIns="0" rIns="0" bIns="0" rtlCol="0" anchor="b" anchorCtr="0">
            <a:normAutofit/>
          </a:bodyPr>
          <a:lstStyle/>
          <a:p>
            <a:pPr>
              <a:buClr>
                <a:srgbClr val="000000"/>
              </a:buClr>
            </a:pPr>
            <a:fld id="{00000000-1234-1234-1234-123412341234}" type="slidenum">
              <a:rPr lang="en"/>
              <a:pPr>
                <a:buClr>
                  <a:srgbClr val="000000"/>
                </a:buClr>
              </a:pPr>
              <a:t>35</a:t>
            </a:fld>
            <a:endParaRPr/>
          </a:p>
        </p:txBody>
      </p:sp>
      <p:pic>
        <p:nvPicPr>
          <p:cNvPr id="220" name="Google Shape;220;p38"/>
          <p:cNvPicPr preferRelativeResize="0"/>
          <p:nvPr/>
        </p:nvPicPr>
        <p:blipFill>
          <a:blip r:embed="rId4">
            <a:alphaModFix/>
          </a:blip>
          <a:stretch>
            <a:fillRect/>
          </a:stretch>
        </p:blipFill>
        <p:spPr>
          <a:xfrm>
            <a:off x="6967834" y="2841501"/>
            <a:ext cx="4201767" cy="352726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a:spLocks noGrp="1"/>
          </p:cNvSpPr>
          <p:nvPr>
            <p:ph type="title"/>
          </p:nvPr>
        </p:nvSpPr>
        <p:spPr>
          <a:xfrm>
            <a:off x="689733" y="827867"/>
            <a:ext cx="9368800" cy="448400"/>
          </a:xfrm>
          <a:prstGeom prst="rect">
            <a:avLst/>
          </a:prstGeom>
        </p:spPr>
        <p:txBody>
          <a:bodyPr spcFirstLastPara="1" vert="horz" wrap="square" lIns="0" tIns="0" rIns="0" bIns="0" rtlCol="0" anchor="t" anchorCtr="0">
            <a:noAutofit/>
          </a:bodyPr>
          <a:lstStyle/>
          <a:p>
            <a:pPr>
              <a:buSzPts val="1100"/>
            </a:pPr>
            <a:r>
              <a:rPr lang="en"/>
              <a:t>Samppoll</a:t>
            </a:r>
            <a:endParaRPr sz="3200"/>
          </a:p>
          <a:p>
            <a:endParaRPr sz="3467"/>
          </a:p>
        </p:txBody>
      </p:sp>
      <p:sp>
        <p:nvSpPr>
          <p:cNvPr id="226" name="Google Shape;226;p39"/>
          <p:cNvSpPr txBox="1">
            <a:spLocks noGrp="1"/>
          </p:cNvSpPr>
          <p:nvPr>
            <p:ph type="title"/>
          </p:nvPr>
        </p:nvSpPr>
        <p:spPr>
          <a:xfrm>
            <a:off x="689733" y="1456600"/>
            <a:ext cx="4413200" cy="2678000"/>
          </a:xfrm>
          <a:prstGeom prst="rect">
            <a:avLst/>
          </a:prstGeom>
        </p:spPr>
        <p:txBody>
          <a:bodyPr spcFirstLastPara="1" vert="horz" wrap="square" lIns="0" tIns="0" rIns="0" bIns="0" rtlCol="0" anchor="t" anchorCtr="0">
            <a:noAutofit/>
          </a:bodyPr>
          <a:lstStyle/>
          <a:p>
            <a:pPr marL="609585" indent="-397923">
              <a:lnSpc>
                <a:spcPct val="100000"/>
              </a:lnSpc>
              <a:buClr>
                <a:srgbClr val="222222"/>
              </a:buClr>
              <a:buSzPts val="1100"/>
              <a:buChar char="-"/>
            </a:pPr>
            <a:r>
              <a:rPr lang="en" sz="1467">
                <a:solidFill>
                  <a:srgbClr val="222222"/>
                </a:solidFill>
              </a:rPr>
              <a:t>Could build something custom for $50k</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They previously built out their software for field marketing, however closed it in 2020. They have all the functionality we are looking for, would just require the 50k to start it up again, custom for Momentum</a:t>
            </a:r>
            <a:endParaRPr sz="1467">
              <a:solidFill>
                <a:srgbClr val="222222"/>
              </a:solidFill>
            </a:endParaRPr>
          </a:p>
          <a:p>
            <a:pPr marL="609585">
              <a:lnSpc>
                <a:spcPct val="100000"/>
              </a:lnSpc>
            </a:pPr>
            <a:endParaRPr sz="1467">
              <a:solidFill>
                <a:srgbClr val="222222"/>
              </a:solidFill>
            </a:endParaRPr>
          </a:p>
          <a:p>
            <a:pPr marL="609585" indent="-397923">
              <a:lnSpc>
                <a:spcPct val="100000"/>
              </a:lnSpc>
              <a:buClr>
                <a:srgbClr val="222222"/>
              </a:buClr>
              <a:buSzPts val="1100"/>
              <a:buChar char="-"/>
            </a:pPr>
            <a:r>
              <a:rPr lang="en" sz="1467" u="sng">
                <a:solidFill>
                  <a:schemeClr val="hlink"/>
                </a:solidFill>
                <a:hlinkClick r:id="rId3"/>
              </a:rPr>
              <a:t>https://www.sampoll.co/recapp</a:t>
            </a:r>
            <a:endParaRPr sz="1733" b="0"/>
          </a:p>
        </p:txBody>
      </p:sp>
      <p:sp>
        <p:nvSpPr>
          <p:cNvPr id="227" name="Google Shape;227;p39"/>
          <p:cNvSpPr txBox="1">
            <a:spLocks noGrp="1"/>
          </p:cNvSpPr>
          <p:nvPr>
            <p:ph type="sldNum" idx="12"/>
          </p:nvPr>
        </p:nvSpPr>
        <p:spPr>
          <a:xfrm>
            <a:off x="11277600" y="6266688"/>
            <a:ext cx="304800" cy="304800"/>
          </a:xfrm>
          <a:prstGeom prst="rect">
            <a:avLst/>
          </a:prstGeom>
        </p:spPr>
        <p:txBody>
          <a:bodyPr spcFirstLastPara="1" vert="horz" wrap="square" lIns="0" tIns="0" rIns="0" bIns="0" rtlCol="0" anchor="b" anchorCtr="0">
            <a:normAutofit/>
          </a:bodyPr>
          <a:lstStyle/>
          <a:p>
            <a:pPr>
              <a:buClr>
                <a:srgbClr val="000000"/>
              </a:buClr>
            </a:pPr>
            <a:r>
              <a:rPr lang="en"/>
              <a:t>2</a:t>
            </a:r>
            <a:endParaRPr/>
          </a:p>
        </p:txBody>
      </p:sp>
      <p:pic>
        <p:nvPicPr>
          <p:cNvPr id="228" name="Google Shape;228;p39"/>
          <p:cNvPicPr preferRelativeResize="0"/>
          <p:nvPr/>
        </p:nvPicPr>
        <p:blipFill>
          <a:blip r:embed="rId4">
            <a:alphaModFix/>
          </a:blip>
          <a:stretch>
            <a:fillRect/>
          </a:stretch>
        </p:blipFill>
        <p:spPr>
          <a:xfrm>
            <a:off x="5102933" y="1884634"/>
            <a:ext cx="6288835" cy="3313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609600" y="792480"/>
            <a:ext cx="9448800" cy="914400"/>
          </a:xfrm>
          <a:prstGeom prst="rect">
            <a:avLst/>
          </a:prstGeom>
        </p:spPr>
        <p:txBody>
          <a:bodyPr spcFirstLastPara="1" vert="horz" wrap="square" lIns="0" tIns="0" rIns="0" bIns="0" rtlCol="0" anchor="t" anchorCtr="0">
            <a:normAutofit/>
          </a:bodyPr>
          <a:lstStyle/>
          <a:p>
            <a:r>
              <a:rPr lang="en"/>
              <a:t>Outfield</a:t>
            </a:r>
            <a:endParaRPr/>
          </a:p>
        </p:txBody>
      </p:sp>
      <p:sp>
        <p:nvSpPr>
          <p:cNvPr id="234" name="Google Shape;234;p40"/>
          <p:cNvSpPr txBox="1">
            <a:spLocks noGrp="1"/>
          </p:cNvSpPr>
          <p:nvPr>
            <p:ph type="body" idx="1"/>
          </p:nvPr>
        </p:nvSpPr>
        <p:spPr>
          <a:xfrm>
            <a:off x="690900" y="1375900"/>
            <a:ext cx="5103200" cy="4039200"/>
          </a:xfrm>
          <a:prstGeom prst="rect">
            <a:avLst/>
          </a:prstGeom>
        </p:spPr>
        <p:txBody>
          <a:bodyPr spcFirstLastPara="1" vert="horz" wrap="square" lIns="0" tIns="0" rIns="0" bIns="0" rtlCol="0" anchor="t" anchorCtr="0">
            <a:normAutofit/>
          </a:bodyPr>
          <a:lstStyle/>
          <a:p>
            <a:pPr indent="-389457">
              <a:lnSpc>
                <a:spcPct val="115000"/>
              </a:lnSpc>
              <a:spcBef>
                <a:spcPts val="0"/>
              </a:spcBef>
              <a:buSzPts val="1000"/>
              <a:buChar char="-"/>
            </a:pPr>
            <a:r>
              <a:rPr lang="en" sz="1333" u="sng">
                <a:solidFill>
                  <a:schemeClr val="hlink"/>
                </a:solidFill>
                <a:hlinkClick r:id="rId3"/>
              </a:rPr>
              <a:t>https://www.outfieldapp.com/</a:t>
            </a:r>
            <a:endParaRPr sz="1333">
              <a:solidFill>
                <a:schemeClr val="dk1"/>
              </a:solidFill>
            </a:endParaRPr>
          </a:p>
          <a:p>
            <a:pPr indent="-389457">
              <a:lnSpc>
                <a:spcPct val="115000"/>
              </a:lnSpc>
              <a:spcBef>
                <a:spcPts val="0"/>
              </a:spcBef>
              <a:buSzPts val="1000"/>
              <a:buChar char="-"/>
            </a:pPr>
            <a:r>
              <a:rPr lang="en" sz="1333">
                <a:solidFill>
                  <a:schemeClr val="dk1"/>
                </a:solidFill>
              </a:rPr>
              <a:t>We had a ton of convos with this company we really liked them however it is a big emphasis on field staff performance, rewarding people for check ins, recaps, etc. they have gamification specifically for field staff. </a:t>
            </a:r>
            <a:endParaRPr sz="1333">
              <a:solidFill>
                <a:schemeClr val="dk1"/>
              </a:solidFill>
            </a:endParaRPr>
          </a:p>
          <a:p>
            <a:pPr indent="-389457">
              <a:lnSpc>
                <a:spcPct val="115000"/>
              </a:lnSpc>
              <a:spcBef>
                <a:spcPts val="0"/>
              </a:spcBef>
              <a:buSzPts val="1000"/>
              <a:buChar char="-"/>
            </a:pPr>
            <a:r>
              <a:rPr lang="en" sz="1333">
                <a:solidFill>
                  <a:schemeClr val="dk1"/>
                </a:solidFill>
              </a:rPr>
              <a:t>Features: </a:t>
            </a:r>
            <a:endParaRPr sz="1333">
              <a:solidFill>
                <a:schemeClr val="dk1"/>
              </a:solidFill>
            </a:endParaRPr>
          </a:p>
          <a:p>
            <a:pPr lvl="1" indent="-389457">
              <a:lnSpc>
                <a:spcPct val="115000"/>
              </a:lnSpc>
              <a:spcBef>
                <a:spcPts val="0"/>
              </a:spcBef>
              <a:buSzPts val="1000"/>
              <a:buChar char="-"/>
            </a:pPr>
            <a:r>
              <a:rPr lang="en" sz="1333">
                <a:solidFill>
                  <a:schemeClr val="dk1"/>
                </a:solidFill>
              </a:rPr>
              <a:t>Bulk event uploads, mobile app for FMs, geolocation log in, custom recaps</a:t>
            </a:r>
            <a:endParaRPr sz="1333">
              <a:solidFill>
                <a:schemeClr val="dk1"/>
              </a:solidFill>
            </a:endParaRPr>
          </a:p>
          <a:p>
            <a:pPr indent="-389457">
              <a:lnSpc>
                <a:spcPct val="115000"/>
              </a:lnSpc>
              <a:spcBef>
                <a:spcPts val="0"/>
              </a:spcBef>
              <a:buSzPts val="1000"/>
              <a:buChar char="-"/>
            </a:pPr>
            <a:r>
              <a:rPr lang="en" sz="1333">
                <a:solidFill>
                  <a:schemeClr val="dk1"/>
                </a:solidFill>
              </a:rPr>
              <a:t>**They are very very pushy and salesy </a:t>
            </a:r>
            <a:endParaRPr sz="1333">
              <a:solidFill>
                <a:schemeClr val="dk1"/>
              </a:solidFill>
            </a:endParaRPr>
          </a:p>
          <a:p>
            <a:pPr indent="-389457">
              <a:lnSpc>
                <a:spcPct val="115000"/>
              </a:lnSpc>
              <a:spcBef>
                <a:spcPts val="0"/>
              </a:spcBef>
              <a:buSzPts val="1000"/>
              <a:buChar char="-"/>
            </a:pPr>
            <a:r>
              <a:rPr lang="en" sz="1333">
                <a:solidFill>
                  <a:schemeClr val="dk1"/>
                </a:solidFill>
              </a:rPr>
              <a:t>Pricing: 1 month - 69.99 per user per month; $59.99 /6 months; price is adjustable per program/length </a:t>
            </a:r>
            <a:endParaRPr sz="1333">
              <a:solidFill>
                <a:schemeClr val="dk1"/>
              </a:solidFill>
            </a:endParaRPr>
          </a:p>
          <a:p>
            <a:pPr marL="0" indent="0">
              <a:lnSpc>
                <a:spcPct val="115000"/>
              </a:lnSpc>
              <a:spcBef>
                <a:spcPts val="0"/>
              </a:spcBef>
              <a:buSzPts val="1100"/>
              <a:buNone/>
            </a:pPr>
            <a:endParaRPr sz="1333">
              <a:solidFill>
                <a:schemeClr val="dk1"/>
              </a:solidFill>
            </a:endParaRPr>
          </a:p>
          <a:p>
            <a:pPr marL="0" indent="0">
              <a:spcAft>
                <a:spcPts val="1600"/>
              </a:spcAft>
              <a:buNone/>
            </a:pPr>
            <a:endParaRPr/>
          </a:p>
        </p:txBody>
      </p:sp>
      <p:pic>
        <p:nvPicPr>
          <p:cNvPr id="235" name="Google Shape;235;p40"/>
          <p:cNvPicPr preferRelativeResize="0"/>
          <p:nvPr/>
        </p:nvPicPr>
        <p:blipFill>
          <a:blip r:embed="rId4">
            <a:alphaModFix/>
          </a:blip>
          <a:stretch>
            <a:fillRect/>
          </a:stretch>
        </p:blipFill>
        <p:spPr>
          <a:xfrm>
            <a:off x="6096001" y="1550947"/>
            <a:ext cx="4954700" cy="412891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689733" y="747733"/>
            <a:ext cx="9368800" cy="448400"/>
          </a:xfrm>
          <a:prstGeom prst="rect">
            <a:avLst/>
          </a:prstGeom>
        </p:spPr>
        <p:txBody>
          <a:bodyPr spcFirstLastPara="1" vert="horz" wrap="square" lIns="0" tIns="0" rIns="0" bIns="0" rtlCol="0" anchor="t" anchorCtr="0">
            <a:noAutofit/>
          </a:bodyPr>
          <a:lstStyle/>
          <a:p>
            <a:pPr>
              <a:buSzPts val="1100"/>
            </a:pPr>
            <a:r>
              <a:rPr lang="en"/>
              <a:t>Requirements</a:t>
            </a:r>
            <a:endParaRPr sz="3200"/>
          </a:p>
          <a:p>
            <a:endParaRPr sz="3467"/>
          </a:p>
        </p:txBody>
      </p:sp>
      <p:sp>
        <p:nvSpPr>
          <p:cNvPr id="167" name="Google Shape;167;p31"/>
          <p:cNvSpPr txBox="1">
            <a:spLocks noGrp="1"/>
          </p:cNvSpPr>
          <p:nvPr>
            <p:ph type="title"/>
          </p:nvPr>
        </p:nvSpPr>
        <p:spPr>
          <a:xfrm>
            <a:off x="689733" y="1304300"/>
            <a:ext cx="9674800" cy="5220800"/>
          </a:xfrm>
          <a:prstGeom prst="rect">
            <a:avLst/>
          </a:prstGeom>
        </p:spPr>
        <p:txBody>
          <a:bodyPr spcFirstLastPara="1" vert="horz" wrap="square" lIns="0" tIns="0" rIns="0" bIns="0" rtlCol="0" anchor="t" anchorCtr="0">
            <a:noAutofit/>
          </a:bodyPr>
          <a:lstStyle/>
          <a:p>
            <a:pPr>
              <a:lnSpc>
                <a:spcPct val="100000"/>
              </a:lnSpc>
              <a:buSzPts val="1250"/>
            </a:pPr>
            <a:r>
              <a:rPr lang="en" sz="1467">
                <a:solidFill>
                  <a:srgbClr val="222222"/>
                </a:solidFill>
              </a:rPr>
              <a:t>Platform must meet the following requirements</a:t>
            </a:r>
            <a:endParaRPr sz="1467">
              <a:solidFill>
                <a:srgbClr val="222222"/>
              </a:solidFill>
            </a:endParaRPr>
          </a:p>
          <a:p>
            <a:pPr>
              <a:lnSpc>
                <a:spcPct val="100000"/>
              </a:lnSpc>
              <a:buSzPts val="1250"/>
            </a:pPr>
            <a:endParaRPr sz="1467">
              <a:solidFill>
                <a:srgbClr val="222222"/>
              </a:solidFill>
            </a:endParaRPr>
          </a:p>
          <a:p>
            <a:pPr>
              <a:lnSpc>
                <a:spcPct val="100000"/>
              </a:lnSpc>
              <a:buSzPts val="1250"/>
            </a:pPr>
            <a:r>
              <a:rPr lang="en" sz="1467">
                <a:solidFill>
                  <a:srgbClr val="222222"/>
                </a:solidFill>
              </a:rPr>
              <a:t>SCHEDULING</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Schedule an event day or multi day events pre event date, ability to import a bulk upload of events or schedule one off (XP+BL)</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Export all booked events for a month or date range (XP+BL)</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Events classified by program, market and event type</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Events scheduled with a date, location (address), and time attributed to them</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Events assigned to a specific user or BA in the system to Recap that event</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Staffing Agencies to assign/staff events</a:t>
            </a:r>
            <a:endParaRPr sz="1467">
              <a:solidFill>
                <a:srgbClr val="222222"/>
              </a:solidFill>
            </a:endParaRPr>
          </a:p>
          <a:p>
            <a:pPr>
              <a:lnSpc>
                <a:spcPct val="100000"/>
              </a:lnSpc>
              <a:buSzPts val="1250"/>
            </a:pPr>
            <a:endParaRPr sz="1467">
              <a:solidFill>
                <a:srgbClr val="222222"/>
              </a:solidFill>
            </a:endParaRPr>
          </a:p>
          <a:p>
            <a:pPr>
              <a:lnSpc>
                <a:spcPct val="100000"/>
              </a:lnSpc>
              <a:buSzPts val="1250"/>
            </a:pPr>
            <a:r>
              <a:rPr lang="en" sz="1467">
                <a:solidFill>
                  <a:srgbClr val="222222"/>
                </a:solidFill>
              </a:rPr>
              <a:t>RECAPS</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BA web app that updates real time, can start recap and edit before submitting</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BA login permissions to only recap events that person is assigned to</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Recaps should have logic to show specific questions based on answers </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Recaps will ask a series of questions about event turn out, upload pictures/videos, etc. Should be able to have recaps specific to programs as we do not ask the same questions across all accounts or client</a:t>
            </a:r>
            <a:endParaRPr sz="1467">
              <a:solidFill>
                <a:srgbClr val="222222"/>
              </a:solidFill>
            </a:endParaRPr>
          </a:p>
          <a:p>
            <a:pPr>
              <a:lnSpc>
                <a:spcPct val="100000"/>
              </a:lnSpc>
            </a:pPr>
            <a:endParaRPr sz="1467">
              <a:solidFill>
                <a:srgbClr val="222222"/>
              </a:solidFill>
            </a:endParaRPr>
          </a:p>
          <a:p>
            <a:pPr>
              <a:lnSpc>
                <a:spcPct val="100000"/>
              </a:lnSpc>
            </a:pPr>
            <a:r>
              <a:rPr lang="en" sz="1467">
                <a:solidFill>
                  <a:srgbClr val="222222"/>
                </a:solidFill>
              </a:rPr>
              <a:t>CLIENT</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Client log in to only see events that have been recapped and approved</a:t>
            </a:r>
            <a:endParaRPr sz="1467">
              <a:solidFill>
                <a:srgbClr val="222222"/>
              </a:solidFill>
            </a:endParaRPr>
          </a:p>
          <a:p>
            <a:pPr>
              <a:lnSpc>
                <a:spcPct val="100000"/>
              </a:lnSpc>
              <a:buSzPts val="1250"/>
            </a:pPr>
            <a:endParaRPr sz="1467">
              <a:solidFill>
                <a:srgbClr val="222222"/>
              </a:solidFill>
            </a:endParaRPr>
          </a:p>
          <a:p>
            <a:pPr>
              <a:lnSpc>
                <a:spcPct val="100000"/>
              </a:lnSpc>
              <a:buSzPts val="1250"/>
            </a:pPr>
            <a:r>
              <a:rPr lang="en" sz="1467">
                <a:solidFill>
                  <a:srgbClr val="222222"/>
                </a:solidFill>
              </a:rPr>
              <a:t>DATA</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Recap data should export via API to Momentum Analytics dashboard (Bi)</a:t>
            </a:r>
            <a:endParaRPr sz="1467">
              <a:solidFill>
                <a:srgbClr val="222222"/>
              </a:solidFill>
            </a:endParaRPr>
          </a:p>
          <a:p>
            <a:pPr marL="609585" indent="-397923">
              <a:lnSpc>
                <a:spcPct val="100000"/>
              </a:lnSpc>
              <a:buClr>
                <a:srgbClr val="222222"/>
              </a:buClr>
              <a:buSzPts val="1100"/>
              <a:buChar char="-"/>
            </a:pPr>
            <a:r>
              <a:rPr lang="en" sz="1467">
                <a:solidFill>
                  <a:srgbClr val="222222"/>
                </a:solidFill>
              </a:rPr>
              <a:t>All data reported to client comes from Momentum dashboard</a:t>
            </a:r>
            <a:endParaRPr sz="1467">
              <a:solidFill>
                <a:srgbClr val="222222"/>
              </a:solidFill>
            </a:endParaRPr>
          </a:p>
          <a:p>
            <a:pPr>
              <a:buSzPts val="1100"/>
            </a:pPr>
            <a:endParaRPr sz="1733" b="0"/>
          </a:p>
        </p:txBody>
      </p:sp>
      <p:sp>
        <p:nvSpPr>
          <p:cNvPr id="168" name="Google Shape;168;p31"/>
          <p:cNvSpPr txBox="1">
            <a:spLocks noGrp="1"/>
          </p:cNvSpPr>
          <p:nvPr>
            <p:ph type="sldNum" idx="12"/>
          </p:nvPr>
        </p:nvSpPr>
        <p:spPr>
          <a:xfrm>
            <a:off x="11277600" y="6266688"/>
            <a:ext cx="304800" cy="304800"/>
          </a:xfrm>
          <a:prstGeom prst="rect">
            <a:avLst/>
          </a:prstGeom>
        </p:spPr>
        <p:txBody>
          <a:bodyPr spcFirstLastPara="1" vert="horz" wrap="square" lIns="0" tIns="0" rIns="0" bIns="0" rtlCol="0" anchor="b" anchorCtr="0">
            <a:normAutofit/>
          </a:bodyPr>
          <a:lstStyle/>
          <a:p>
            <a:pPr>
              <a:buClr>
                <a:srgbClr val="000000"/>
              </a:buClr>
            </a:pPr>
            <a:r>
              <a:rPr lang="en"/>
              <a:t>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C8287A-E9D1-3F8D-2707-51B6C82B3423}"/>
              </a:ext>
            </a:extLst>
          </p:cNvPr>
          <p:cNvSpPr>
            <a:spLocks noGrp="1"/>
          </p:cNvSpPr>
          <p:nvPr>
            <p:ph type="title"/>
          </p:nvPr>
        </p:nvSpPr>
        <p:spPr>
          <a:xfrm>
            <a:off x="419100" y="467724"/>
            <a:ext cx="11353800" cy="609254"/>
          </a:xfrm>
        </p:spPr>
        <p:txBody>
          <a:bodyPr>
            <a:normAutofit/>
          </a:bodyPr>
          <a:lstStyle/>
          <a:p>
            <a:r>
              <a:rPr lang="en-GB">
                <a:latin typeface="Arial Black"/>
              </a:rPr>
              <a:t>UNIFIED EXPERIENCE DATA ECOSYSTEM </a:t>
            </a:r>
            <a:endParaRPr lang="en-GB"/>
          </a:p>
        </p:txBody>
      </p:sp>
      <p:sp>
        <p:nvSpPr>
          <p:cNvPr id="4" name="Slide Number Placeholder 3">
            <a:extLst>
              <a:ext uri="{FF2B5EF4-FFF2-40B4-BE49-F238E27FC236}">
                <a16:creationId xmlns:a16="http://schemas.microsoft.com/office/drawing/2014/main" id="{2840D572-BEF4-4FBA-FC0B-9DE1D2CDAABE}"/>
              </a:ext>
            </a:extLst>
          </p:cNvPr>
          <p:cNvSpPr>
            <a:spLocks noGrp="1"/>
          </p:cNvSpPr>
          <p:nvPr>
            <p:ph type="sldNum" sz="quarter" idx="4"/>
          </p:nvPr>
        </p:nvSpPr>
        <p:spPr/>
        <p:txBody>
          <a:bodyPr/>
          <a:lstStyle/>
          <a:p>
            <a:fld id="{28A7D70B-BA5B-454D-9E9C-85AA311AB73C}" type="slidenum">
              <a:rPr lang="en-US" smtClean="0"/>
              <a:pPr/>
              <a:t>4</a:t>
            </a:fld>
            <a:endParaRPr lang="en-US"/>
          </a:p>
        </p:txBody>
      </p:sp>
      <p:grpSp>
        <p:nvGrpSpPr>
          <p:cNvPr id="120" name="Group 119">
            <a:extLst>
              <a:ext uri="{FF2B5EF4-FFF2-40B4-BE49-F238E27FC236}">
                <a16:creationId xmlns:a16="http://schemas.microsoft.com/office/drawing/2014/main" id="{B1F903FE-51AE-8C09-B31C-7A8267BC5BCC}"/>
              </a:ext>
            </a:extLst>
          </p:cNvPr>
          <p:cNvGrpSpPr/>
          <p:nvPr/>
        </p:nvGrpSpPr>
        <p:grpSpPr>
          <a:xfrm>
            <a:off x="1076902" y="1488865"/>
            <a:ext cx="2178624" cy="1029373"/>
            <a:chOff x="687128" y="1553417"/>
            <a:chExt cx="2178624" cy="1029373"/>
          </a:xfrm>
        </p:grpSpPr>
        <p:grpSp>
          <p:nvGrpSpPr>
            <p:cNvPr id="13" name="Group 12">
              <a:extLst>
                <a:ext uri="{FF2B5EF4-FFF2-40B4-BE49-F238E27FC236}">
                  <a16:creationId xmlns:a16="http://schemas.microsoft.com/office/drawing/2014/main" id="{6C30B501-FF48-F1AB-24C6-2640C05CF5DD}"/>
                </a:ext>
              </a:extLst>
            </p:cNvPr>
            <p:cNvGrpSpPr/>
            <p:nvPr/>
          </p:nvGrpSpPr>
          <p:grpSpPr>
            <a:xfrm>
              <a:off x="1573093" y="1580963"/>
              <a:ext cx="1292659" cy="1001827"/>
              <a:chOff x="1687255" y="1895488"/>
              <a:chExt cx="1256632" cy="973905"/>
            </a:xfrm>
          </p:grpSpPr>
          <p:pic>
            <p:nvPicPr>
              <p:cNvPr id="12" name="Picture 11" descr="Shape&#10;&#10;Description automatically generated with low confidence">
                <a:extLst>
                  <a:ext uri="{FF2B5EF4-FFF2-40B4-BE49-F238E27FC236}">
                    <a16:creationId xmlns:a16="http://schemas.microsoft.com/office/drawing/2014/main" id="{3325BF65-8019-96FA-CDF5-AF1C44672636}"/>
                  </a:ext>
                </a:extLst>
              </p:cNvPr>
              <p:cNvPicPr>
                <a:picLocks noChangeAspect="1"/>
              </p:cNvPicPr>
              <p:nvPr/>
            </p:nvPicPr>
            <p:blipFill rotWithShape="1">
              <a:blip r:embed="rId2"/>
              <a:srcRect l="7047" t="6000" r="6000" b="24755"/>
              <a:stretch/>
            </p:blipFill>
            <p:spPr>
              <a:xfrm>
                <a:off x="1766191" y="1895488"/>
                <a:ext cx="1057072" cy="713473"/>
              </a:xfrm>
              <a:prstGeom prst="rect">
                <a:avLst/>
              </a:prstGeom>
            </p:spPr>
          </p:pic>
          <p:sp>
            <p:nvSpPr>
              <p:cNvPr id="10" name="Rectangle: Rounded Corners 9">
                <a:extLst>
                  <a:ext uri="{FF2B5EF4-FFF2-40B4-BE49-F238E27FC236}">
                    <a16:creationId xmlns:a16="http://schemas.microsoft.com/office/drawing/2014/main" id="{9A2C15DD-EEA6-C1D6-DCD8-27459AAC817A}"/>
                  </a:ext>
                </a:extLst>
              </p:cNvPr>
              <p:cNvSpPr/>
              <p:nvPr/>
            </p:nvSpPr>
            <p:spPr>
              <a:xfrm>
                <a:off x="1687255" y="2657364"/>
                <a:ext cx="1256632" cy="212029"/>
              </a:xfrm>
              <a:prstGeom prst="round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800" b="1" i="1">
                    <a:solidFill>
                      <a:schemeClr val="tx1"/>
                    </a:solidFill>
                    <a:effectLst/>
                    <a:latin typeface="+mj-lt"/>
                    <a:ea typeface="Calibri" panose="020F0502020204030204" pitchFamily="34" charset="0"/>
                    <a:cs typeface="Arial" panose="020B0604020202020204" pitchFamily="34" charset="0"/>
                  </a:rPr>
                  <a:t>Unified Experience Tracker (UET)</a:t>
                </a:r>
              </a:p>
            </p:txBody>
          </p:sp>
        </p:grpSp>
        <p:grpSp>
          <p:nvGrpSpPr>
            <p:cNvPr id="23" name="Group 22">
              <a:extLst>
                <a:ext uri="{FF2B5EF4-FFF2-40B4-BE49-F238E27FC236}">
                  <a16:creationId xmlns:a16="http://schemas.microsoft.com/office/drawing/2014/main" id="{A53F3B48-FB74-DE82-1F2C-D08524CCC305}"/>
                </a:ext>
              </a:extLst>
            </p:cNvPr>
            <p:cNvGrpSpPr/>
            <p:nvPr/>
          </p:nvGrpSpPr>
          <p:grpSpPr>
            <a:xfrm>
              <a:off x="687128" y="1553417"/>
              <a:ext cx="1092688" cy="925867"/>
              <a:chOff x="3033425" y="1394428"/>
              <a:chExt cx="1259918" cy="1067567"/>
            </a:xfrm>
          </p:grpSpPr>
          <p:grpSp>
            <p:nvGrpSpPr>
              <p:cNvPr id="18" name="Group 17">
                <a:extLst>
                  <a:ext uri="{FF2B5EF4-FFF2-40B4-BE49-F238E27FC236}">
                    <a16:creationId xmlns:a16="http://schemas.microsoft.com/office/drawing/2014/main" id="{5FB388E5-556E-ED11-D4FE-C5C17E52C7A4}"/>
                  </a:ext>
                </a:extLst>
              </p:cNvPr>
              <p:cNvGrpSpPr/>
              <p:nvPr/>
            </p:nvGrpSpPr>
            <p:grpSpPr>
              <a:xfrm>
                <a:off x="3186301" y="1817007"/>
                <a:ext cx="971739" cy="644988"/>
                <a:chOff x="2993679" y="2021327"/>
                <a:chExt cx="1377636" cy="914400"/>
              </a:xfrm>
            </p:grpSpPr>
            <p:pic>
              <p:nvPicPr>
                <p:cNvPr id="15" name="Graphic 14" descr="Male profile with solid fill">
                  <a:extLst>
                    <a:ext uri="{FF2B5EF4-FFF2-40B4-BE49-F238E27FC236}">
                      <a16:creationId xmlns:a16="http://schemas.microsoft.com/office/drawing/2014/main" id="{01356D0B-B7B7-683A-0764-E51B3B5485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914" y="2021327"/>
                  <a:ext cx="914401" cy="914400"/>
                </a:xfrm>
                <a:prstGeom prst="rect">
                  <a:avLst/>
                </a:prstGeom>
              </p:spPr>
            </p:pic>
            <p:pic>
              <p:nvPicPr>
                <p:cNvPr id="17" name="Graphic 16" descr="Female Profile with solid fill">
                  <a:extLst>
                    <a:ext uri="{FF2B5EF4-FFF2-40B4-BE49-F238E27FC236}">
                      <a16:creationId xmlns:a16="http://schemas.microsoft.com/office/drawing/2014/main" id="{0D282275-0128-F233-C399-6C8C0F8665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679" y="2021327"/>
                  <a:ext cx="914401" cy="914400"/>
                </a:xfrm>
                <a:prstGeom prst="rect">
                  <a:avLst/>
                </a:prstGeom>
              </p:spPr>
            </p:pic>
          </p:grpSp>
          <p:sp>
            <p:nvSpPr>
              <p:cNvPr id="22" name="TextBox 21">
                <a:extLst>
                  <a:ext uri="{FF2B5EF4-FFF2-40B4-BE49-F238E27FC236}">
                    <a16:creationId xmlns:a16="http://schemas.microsoft.com/office/drawing/2014/main" id="{D580410E-2D3D-D95D-D953-E6BD97D41EE1}"/>
                  </a:ext>
                </a:extLst>
              </p:cNvPr>
              <p:cNvSpPr txBox="1"/>
              <p:nvPr/>
            </p:nvSpPr>
            <p:spPr>
              <a:xfrm>
                <a:off x="3033425" y="1394428"/>
                <a:ext cx="1259918" cy="390368"/>
              </a:xfrm>
              <a:prstGeom prst="rect">
                <a:avLst/>
              </a:prstGeom>
              <a:noFill/>
            </p:spPr>
            <p:txBody>
              <a:bodyPr wrap="square">
                <a:spAutoFit/>
              </a:bodyPr>
              <a:lstStyle/>
              <a:p>
                <a:pPr algn="ctr"/>
                <a:r>
                  <a:rPr lang="en-GB" sz="800" b="1" i="1">
                    <a:effectLst/>
                    <a:latin typeface="+mj-lt"/>
                    <a:ea typeface="Yu Mincho" panose="02020400000000000000" pitchFamily="18" charset="-128"/>
                    <a:cs typeface="Arial" panose="020B0604020202020204" pitchFamily="34" charset="0"/>
                  </a:rPr>
                  <a:t>Business Leadership</a:t>
                </a:r>
                <a:endParaRPr lang="en-GB" sz="800">
                  <a:latin typeface="+mj-lt"/>
                </a:endParaRPr>
              </a:p>
            </p:txBody>
          </p:sp>
        </p:grpSp>
      </p:grpSp>
      <p:grpSp>
        <p:nvGrpSpPr>
          <p:cNvPr id="123" name="Group 122">
            <a:extLst>
              <a:ext uri="{FF2B5EF4-FFF2-40B4-BE49-F238E27FC236}">
                <a16:creationId xmlns:a16="http://schemas.microsoft.com/office/drawing/2014/main" id="{EE079131-97CF-5B9C-A822-BADBC7980E9C}"/>
              </a:ext>
            </a:extLst>
          </p:cNvPr>
          <p:cNvGrpSpPr/>
          <p:nvPr/>
        </p:nvGrpSpPr>
        <p:grpSpPr>
          <a:xfrm>
            <a:off x="1003177" y="4012249"/>
            <a:ext cx="2139704" cy="1309026"/>
            <a:chOff x="721961" y="4833994"/>
            <a:chExt cx="2139704" cy="1309026"/>
          </a:xfrm>
        </p:grpSpPr>
        <p:pic>
          <p:nvPicPr>
            <p:cNvPr id="26" name="Picture 25" descr="Shape&#10;&#10;Description automatically generated with low confidence">
              <a:extLst>
                <a:ext uri="{FF2B5EF4-FFF2-40B4-BE49-F238E27FC236}">
                  <a16:creationId xmlns:a16="http://schemas.microsoft.com/office/drawing/2014/main" id="{5387951C-15AC-85E6-90F0-F1BEB18637C5}"/>
                </a:ext>
              </a:extLst>
            </p:cNvPr>
            <p:cNvPicPr>
              <a:picLocks noChangeAspect="1"/>
            </p:cNvPicPr>
            <p:nvPr/>
          </p:nvPicPr>
          <p:blipFill rotWithShape="1">
            <a:blip r:embed="rId7"/>
            <a:srcRect l="29161" t="8212" r="30356" b="35301"/>
            <a:stretch/>
          </p:blipFill>
          <p:spPr>
            <a:xfrm>
              <a:off x="1991129" y="4858225"/>
              <a:ext cx="870536" cy="1214689"/>
            </a:xfrm>
            <a:prstGeom prst="rect">
              <a:avLst/>
            </a:prstGeom>
          </p:spPr>
        </p:pic>
        <p:sp>
          <p:nvSpPr>
            <p:cNvPr id="27" name="TextBox 26">
              <a:extLst>
                <a:ext uri="{FF2B5EF4-FFF2-40B4-BE49-F238E27FC236}">
                  <a16:creationId xmlns:a16="http://schemas.microsoft.com/office/drawing/2014/main" id="{F2E1C489-213F-043B-755A-0BB925BF2B00}"/>
                </a:ext>
              </a:extLst>
            </p:cNvPr>
            <p:cNvSpPr txBox="1"/>
            <p:nvPr/>
          </p:nvSpPr>
          <p:spPr>
            <a:xfrm>
              <a:off x="721961" y="5558245"/>
              <a:ext cx="1196049" cy="584775"/>
            </a:xfrm>
            <a:prstGeom prst="rect">
              <a:avLst/>
            </a:prstGeom>
            <a:noFill/>
          </p:spPr>
          <p:txBody>
            <a:bodyPr wrap="square">
              <a:spAutoFit/>
            </a:bodyPr>
            <a:lstStyle/>
            <a:p>
              <a:pPr algn="r"/>
              <a:r>
                <a:rPr lang="en-GB" sz="800" i="1">
                  <a:effectLst/>
                  <a:latin typeface="Momo Neue"/>
                  <a:ea typeface="Yu Mincho" panose="02020400000000000000" pitchFamily="18" charset="-128"/>
                  <a:cs typeface="Arial" panose="020B0604020202020204" pitchFamily="34" charset="0"/>
                </a:rPr>
                <a:t>Training &amp; </a:t>
              </a:r>
              <a:r>
                <a:rPr lang="en-US" sz="800" i="1">
                  <a:latin typeface="Momo Neue"/>
                  <a:ea typeface="Yu Mincho" panose="02020400000000000000" pitchFamily="18" charset="-128"/>
                  <a:cs typeface="Arial" panose="020B0604020202020204" pitchFamily="34" charset="0"/>
                </a:rPr>
                <a:t>Media</a:t>
              </a:r>
            </a:p>
            <a:p>
              <a:pPr algn="r"/>
              <a:r>
                <a:rPr lang="en-US" sz="800" i="1">
                  <a:latin typeface="Momo Neue"/>
                  <a:ea typeface="Yu Mincho" panose="02020400000000000000" pitchFamily="18" charset="-128"/>
                  <a:cs typeface="Arial" panose="020B0604020202020204" pitchFamily="34" charset="0"/>
                </a:rPr>
                <a:t>Staffing Agency Integration</a:t>
              </a:r>
            </a:p>
            <a:p>
              <a:pPr algn="r"/>
              <a:r>
                <a:rPr lang="en-US" sz="800" i="1">
                  <a:latin typeface="Momo Neue"/>
                  <a:ea typeface="Yu Mincho" panose="02020400000000000000" pitchFamily="18" charset="-128"/>
                  <a:cs typeface="Arial" panose="020B0604020202020204" pitchFamily="34" charset="0"/>
                </a:rPr>
                <a:t>Wrap Data</a:t>
              </a:r>
              <a:endParaRPr lang="en-GB" sz="800" i="1">
                <a:latin typeface="Momo Neue"/>
                <a:ea typeface="Yu Mincho" panose="02020400000000000000" pitchFamily="18" charset="-128"/>
                <a:cs typeface="Arial" panose="020B0604020202020204" pitchFamily="34" charset="0"/>
              </a:endParaRPr>
            </a:p>
          </p:txBody>
        </p:sp>
        <p:grpSp>
          <p:nvGrpSpPr>
            <p:cNvPr id="34" name="Group 33">
              <a:extLst>
                <a:ext uri="{FF2B5EF4-FFF2-40B4-BE49-F238E27FC236}">
                  <a16:creationId xmlns:a16="http://schemas.microsoft.com/office/drawing/2014/main" id="{30C617DA-AC57-66AF-6F32-A8BDE8AAD959}"/>
                </a:ext>
              </a:extLst>
            </p:cNvPr>
            <p:cNvGrpSpPr/>
            <p:nvPr/>
          </p:nvGrpSpPr>
          <p:grpSpPr>
            <a:xfrm>
              <a:off x="822296" y="4833994"/>
              <a:ext cx="1301159" cy="773857"/>
              <a:chOff x="2902282" y="1645936"/>
              <a:chExt cx="1500294" cy="892292"/>
            </a:xfrm>
          </p:grpSpPr>
          <p:grpSp>
            <p:nvGrpSpPr>
              <p:cNvPr id="35" name="Group 34">
                <a:extLst>
                  <a:ext uri="{FF2B5EF4-FFF2-40B4-BE49-F238E27FC236}">
                    <a16:creationId xmlns:a16="http://schemas.microsoft.com/office/drawing/2014/main" id="{2592B6BD-E5CD-B1F8-1B8A-580497CBAA1C}"/>
                  </a:ext>
                </a:extLst>
              </p:cNvPr>
              <p:cNvGrpSpPr/>
              <p:nvPr/>
            </p:nvGrpSpPr>
            <p:grpSpPr>
              <a:xfrm>
                <a:off x="3186301" y="1893240"/>
                <a:ext cx="971739" cy="644988"/>
                <a:chOff x="2993679" y="2129403"/>
                <a:chExt cx="1377636" cy="914400"/>
              </a:xfrm>
            </p:grpSpPr>
            <p:pic>
              <p:nvPicPr>
                <p:cNvPr id="37" name="Graphic 36" descr="Male profile with solid fill">
                  <a:extLst>
                    <a:ext uri="{FF2B5EF4-FFF2-40B4-BE49-F238E27FC236}">
                      <a16:creationId xmlns:a16="http://schemas.microsoft.com/office/drawing/2014/main" id="{253CE452-B4AC-B294-C006-17F2D0C9DE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914" y="2129403"/>
                  <a:ext cx="914401" cy="914400"/>
                </a:xfrm>
                <a:prstGeom prst="rect">
                  <a:avLst/>
                </a:prstGeom>
              </p:spPr>
            </p:pic>
            <p:pic>
              <p:nvPicPr>
                <p:cNvPr id="38" name="Graphic 37" descr="Female Profile with solid fill">
                  <a:extLst>
                    <a:ext uri="{FF2B5EF4-FFF2-40B4-BE49-F238E27FC236}">
                      <a16:creationId xmlns:a16="http://schemas.microsoft.com/office/drawing/2014/main" id="{23412F03-083A-0675-B6AF-F42F67D271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679" y="2129403"/>
                  <a:ext cx="914401" cy="914400"/>
                </a:xfrm>
                <a:prstGeom prst="rect">
                  <a:avLst/>
                </a:prstGeom>
              </p:spPr>
            </p:pic>
          </p:grpSp>
          <p:sp>
            <p:nvSpPr>
              <p:cNvPr id="36" name="TextBox 35">
                <a:extLst>
                  <a:ext uri="{FF2B5EF4-FFF2-40B4-BE49-F238E27FC236}">
                    <a16:creationId xmlns:a16="http://schemas.microsoft.com/office/drawing/2014/main" id="{13803198-B588-8694-DE14-3B3400490F66}"/>
                  </a:ext>
                </a:extLst>
              </p:cNvPr>
              <p:cNvSpPr txBox="1"/>
              <p:nvPr/>
            </p:nvSpPr>
            <p:spPr>
              <a:xfrm>
                <a:off x="2902282" y="1645936"/>
                <a:ext cx="1500294" cy="248417"/>
              </a:xfrm>
              <a:prstGeom prst="rect">
                <a:avLst/>
              </a:prstGeom>
              <a:noFill/>
            </p:spPr>
            <p:txBody>
              <a:bodyPr wrap="square">
                <a:spAutoFit/>
              </a:bodyPr>
              <a:lstStyle/>
              <a:p>
                <a:pPr algn="ctr"/>
                <a:r>
                  <a:rPr lang="en-GB" sz="800" b="1" i="1">
                    <a:effectLst/>
                    <a:latin typeface="Momo Neue"/>
                    <a:ea typeface="Yu Mincho" panose="02020400000000000000" pitchFamily="18" charset="-128"/>
                    <a:cs typeface="Arial" panose="020B0604020202020204" pitchFamily="34" charset="0"/>
                  </a:rPr>
                  <a:t>Field Team</a:t>
                </a:r>
                <a:endParaRPr lang="en-GB" sz="800"/>
              </a:p>
            </p:txBody>
          </p:sp>
        </p:grpSp>
      </p:grpSp>
      <p:pic>
        <p:nvPicPr>
          <p:cNvPr id="44" name="Graphic 43">
            <a:extLst>
              <a:ext uri="{FF2B5EF4-FFF2-40B4-BE49-F238E27FC236}">
                <a16:creationId xmlns:a16="http://schemas.microsoft.com/office/drawing/2014/main" id="{76AD3EBF-BD94-733B-5604-8C190D17F7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3350" y="2823646"/>
            <a:ext cx="849883" cy="849883"/>
          </a:xfrm>
          <a:prstGeom prst="rect">
            <a:avLst/>
          </a:prstGeom>
        </p:spPr>
      </p:pic>
      <p:cxnSp>
        <p:nvCxnSpPr>
          <p:cNvPr id="46" name="Straight Arrow Connector 45">
            <a:extLst>
              <a:ext uri="{FF2B5EF4-FFF2-40B4-BE49-F238E27FC236}">
                <a16:creationId xmlns:a16="http://schemas.microsoft.com/office/drawing/2014/main" id="{B4114827-8961-436E-D983-45D92B0E8600}"/>
              </a:ext>
            </a:extLst>
          </p:cNvPr>
          <p:cNvCxnSpPr>
            <a:cxnSpLocks/>
          </p:cNvCxnSpPr>
          <p:nvPr/>
        </p:nvCxnSpPr>
        <p:spPr>
          <a:xfrm>
            <a:off x="3074483" y="2456995"/>
            <a:ext cx="253066" cy="306954"/>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74" name="Group 73">
            <a:extLst>
              <a:ext uri="{FF2B5EF4-FFF2-40B4-BE49-F238E27FC236}">
                <a16:creationId xmlns:a16="http://schemas.microsoft.com/office/drawing/2014/main" id="{921A86C4-9CF9-72E0-6EE0-A63755BBA5D7}"/>
              </a:ext>
            </a:extLst>
          </p:cNvPr>
          <p:cNvGrpSpPr/>
          <p:nvPr/>
        </p:nvGrpSpPr>
        <p:grpSpPr>
          <a:xfrm>
            <a:off x="6061173" y="2010611"/>
            <a:ext cx="1686959" cy="2006565"/>
            <a:chOff x="6170899" y="2616435"/>
            <a:chExt cx="1161066" cy="1381038"/>
          </a:xfrm>
        </p:grpSpPr>
        <p:pic>
          <p:nvPicPr>
            <p:cNvPr id="9" name="Graphic 8" descr="Database outline">
              <a:extLst>
                <a:ext uri="{FF2B5EF4-FFF2-40B4-BE49-F238E27FC236}">
                  <a16:creationId xmlns:a16="http://schemas.microsoft.com/office/drawing/2014/main" id="{C3EE5FEE-6148-F4A4-81C5-F6A6B5A3C5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93036" y="2880681"/>
              <a:ext cx="1116792" cy="1116792"/>
            </a:xfrm>
            <a:prstGeom prst="rect">
              <a:avLst/>
            </a:prstGeom>
          </p:spPr>
        </p:pic>
        <p:sp>
          <p:nvSpPr>
            <p:cNvPr id="57" name="TextBox 56">
              <a:extLst>
                <a:ext uri="{FF2B5EF4-FFF2-40B4-BE49-F238E27FC236}">
                  <a16:creationId xmlns:a16="http://schemas.microsoft.com/office/drawing/2014/main" id="{ABAB3C68-3AA6-4F99-26A0-71C20742B233}"/>
                </a:ext>
              </a:extLst>
            </p:cNvPr>
            <p:cNvSpPr txBox="1"/>
            <p:nvPr/>
          </p:nvSpPr>
          <p:spPr>
            <a:xfrm>
              <a:off x="6170899" y="2616435"/>
              <a:ext cx="1161066" cy="360111"/>
            </a:xfrm>
            <a:prstGeom prst="rect">
              <a:avLst/>
            </a:prstGeom>
            <a:noFill/>
          </p:spPr>
          <p:txBody>
            <a:bodyPr wrap="square">
              <a:spAutoFit/>
            </a:bodyPr>
            <a:lstStyle/>
            <a:p>
              <a:pPr algn="ctr"/>
              <a:r>
                <a:rPr lang="en-GB" sz="1400" b="1" i="1">
                  <a:effectLst/>
                  <a:latin typeface="+mj-lt"/>
                  <a:ea typeface="Calibri" panose="020F0502020204030204" pitchFamily="34" charset="0"/>
                  <a:cs typeface="Arial" panose="020B0604020202020204" pitchFamily="34" charset="0"/>
                </a:rPr>
                <a:t>Unified Experience Data </a:t>
              </a:r>
            </a:p>
          </p:txBody>
        </p:sp>
      </p:grpSp>
      <p:grpSp>
        <p:nvGrpSpPr>
          <p:cNvPr id="70" name="Group 69">
            <a:extLst>
              <a:ext uri="{FF2B5EF4-FFF2-40B4-BE49-F238E27FC236}">
                <a16:creationId xmlns:a16="http://schemas.microsoft.com/office/drawing/2014/main" id="{17F84862-8A52-518E-2C03-C6C98E48C968}"/>
              </a:ext>
            </a:extLst>
          </p:cNvPr>
          <p:cNvGrpSpPr/>
          <p:nvPr/>
        </p:nvGrpSpPr>
        <p:grpSpPr>
          <a:xfrm>
            <a:off x="4176523" y="4161298"/>
            <a:ext cx="1299716" cy="726657"/>
            <a:chOff x="4555503" y="4395847"/>
            <a:chExt cx="1962992" cy="1097486"/>
          </a:xfrm>
        </p:grpSpPr>
        <p:sp>
          <p:nvSpPr>
            <p:cNvPr id="68" name="Rectangle: Rounded Corners 67">
              <a:extLst>
                <a:ext uri="{FF2B5EF4-FFF2-40B4-BE49-F238E27FC236}">
                  <a16:creationId xmlns:a16="http://schemas.microsoft.com/office/drawing/2014/main" id="{925B6270-91FE-4D5D-1099-2E90F54CDCA2}"/>
                </a:ext>
              </a:extLst>
            </p:cNvPr>
            <p:cNvSpPr/>
            <p:nvPr/>
          </p:nvSpPr>
          <p:spPr>
            <a:xfrm>
              <a:off x="4555503" y="4395847"/>
              <a:ext cx="1962992" cy="772096"/>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pic>
          <p:nvPicPr>
            <p:cNvPr id="61" name="Picture 60" descr="Logo&#10;&#10;Description automatically generated with low confidence">
              <a:extLst>
                <a:ext uri="{FF2B5EF4-FFF2-40B4-BE49-F238E27FC236}">
                  <a16:creationId xmlns:a16="http://schemas.microsoft.com/office/drawing/2014/main" id="{52B52D0D-9A4E-90CB-D67A-9CC1E1D06EF0}"/>
                </a:ext>
              </a:extLst>
            </p:cNvPr>
            <p:cNvPicPr>
              <a:picLocks noChangeAspect="1"/>
            </p:cNvPicPr>
            <p:nvPr/>
          </p:nvPicPr>
          <p:blipFill rotWithShape="1">
            <a:blip r:embed="rId12"/>
            <a:srcRect l="392" t="15579" r="-392" b="14535"/>
            <a:stretch/>
          </p:blipFill>
          <p:spPr>
            <a:xfrm>
              <a:off x="4689155" y="4547094"/>
              <a:ext cx="1695687" cy="512640"/>
            </a:xfrm>
            <a:prstGeom prst="rect">
              <a:avLst/>
            </a:prstGeom>
          </p:spPr>
        </p:pic>
        <p:sp>
          <p:nvSpPr>
            <p:cNvPr id="69" name="TextBox 68">
              <a:extLst>
                <a:ext uri="{FF2B5EF4-FFF2-40B4-BE49-F238E27FC236}">
                  <a16:creationId xmlns:a16="http://schemas.microsoft.com/office/drawing/2014/main" id="{52F78E81-7E61-F18B-FAA2-9E59826D80F7}"/>
                </a:ext>
              </a:extLst>
            </p:cNvPr>
            <p:cNvSpPr txBox="1"/>
            <p:nvPr/>
          </p:nvSpPr>
          <p:spPr>
            <a:xfrm>
              <a:off x="4555503" y="5167943"/>
              <a:ext cx="1962992" cy="325390"/>
            </a:xfrm>
            <a:prstGeom prst="rect">
              <a:avLst/>
            </a:prstGeom>
            <a:noFill/>
          </p:spPr>
          <p:txBody>
            <a:bodyPr wrap="square">
              <a:spAutoFit/>
            </a:bodyPr>
            <a:lstStyle/>
            <a:p>
              <a:pPr algn="ctr"/>
              <a:r>
                <a:rPr lang="en-GB" sz="800" b="1" i="1">
                  <a:effectLst/>
                  <a:latin typeface="+mj-lt"/>
                  <a:ea typeface="Calibri" panose="020F0502020204030204" pitchFamily="34" charset="0"/>
                  <a:cs typeface="Arial" panose="020B0604020202020204" pitchFamily="34" charset="0"/>
                </a:rPr>
                <a:t>Data Driven Insights</a:t>
              </a:r>
            </a:p>
          </p:txBody>
        </p:sp>
      </p:grpSp>
      <p:grpSp>
        <p:nvGrpSpPr>
          <p:cNvPr id="94" name="Group 93">
            <a:extLst>
              <a:ext uri="{FF2B5EF4-FFF2-40B4-BE49-F238E27FC236}">
                <a16:creationId xmlns:a16="http://schemas.microsoft.com/office/drawing/2014/main" id="{ACB885E7-5D8A-E926-E4A3-7F9051F6D2DF}"/>
              </a:ext>
            </a:extLst>
          </p:cNvPr>
          <p:cNvGrpSpPr/>
          <p:nvPr/>
        </p:nvGrpSpPr>
        <p:grpSpPr>
          <a:xfrm>
            <a:off x="4148594" y="1918162"/>
            <a:ext cx="1530036" cy="715342"/>
            <a:chOff x="4511122" y="2031679"/>
            <a:chExt cx="2310849" cy="1080398"/>
          </a:xfrm>
        </p:grpSpPr>
        <p:grpSp>
          <p:nvGrpSpPr>
            <p:cNvPr id="85" name="Group 84">
              <a:extLst>
                <a:ext uri="{FF2B5EF4-FFF2-40B4-BE49-F238E27FC236}">
                  <a16:creationId xmlns:a16="http://schemas.microsoft.com/office/drawing/2014/main" id="{C936F341-663F-9ECD-549D-DF37EFC8B00A}"/>
                </a:ext>
              </a:extLst>
            </p:cNvPr>
            <p:cNvGrpSpPr/>
            <p:nvPr/>
          </p:nvGrpSpPr>
          <p:grpSpPr>
            <a:xfrm>
              <a:off x="4511122" y="2031679"/>
              <a:ext cx="2310849" cy="1080398"/>
              <a:chOff x="4413345" y="4395847"/>
              <a:chExt cx="2310849" cy="1080398"/>
            </a:xfrm>
          </p:grpSpPr>
          <p:sp>
            <p:nvSpPr>
              <p:cNvPr id="86" name="Rectangle: Rounded Corners 85">
                <a:extLst>
                  <a:ext uri="{FF2B5EF4-FFF2-40B4-BE49-F238E27FC236}">
                    <a16:creationId xmlns:a16="http://schemas.microsoft.com/office/drawing/2014/main" id="{6DE60D9B-3558-D95E-EFFD-0B87EEDDE931}"/>
                  </a:ext>
                </a:extLst>
              </p:cNvPr>
              <p:cNvSpPr/>
              <p:nvPr/>
            </p:nvSpPr>
            <p:spPr>
              <a:xfrm>
                <a:off x="4555503" y="4395847"/>
                <a:ext cx="1962992" cy="772096"/>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8" name="TextBox 87">
                <a:extLst>
                  <a:ext uri="{FF2B5EF4-FFF2-40B4-BE49-F238E27FC236}">
                    <a16:creationId xmlns:a16="http://schemas.microsoft.com/office/drawing/2014/main" id="{C8DF1521-2514-9390-229E-C2B0622EF4C4}"/>
                  </a:ext>
                </a:extLst>
              </p:cNvPr>
              <p:cNvSpPr txBox="1"/>
              <p:nvPr/>
            </p:nvSpPr>
            <p:spPr>
              <a:xfrm>
                <a:off x="4413345" y="5150855"/>
                <a:ext cx="2310849" cy="325390"/>
              </a:xfrm>
              <a:prstGeom prst="rect">
                <a:avLst/>
              </a:prstGeom>
              <a:noFill/>
            </p:spPr>
            <p:txBody>
              <a:bodyPr wrap="square">
                <a:spAutoFit/>
              </a:bodyPr>
              <a:lstStyle/>
              <a:p>
                <a:pPr algn="ctr"/>
                <a:r>
                  <a:rPr lang="en-GB" sz="800" b="1" i="1">
                    <a:effectLst/>
                    <a:latin typeface="+mj-lt"/>
                    <a:ea typeface="Calibri" panose="020F0502020204030204" pitchFamily="34" charset="0"/>
                    <a:cs typeface="Arial" panose="020B0604020202020204" pitchFamily="34" charset="0"/>
                  </a:rPr>
                  <a:t>Data Driven Insights</a:t>
                </a:r>
              </a:p>
            </p:txBody>
          </p:sp>
        </p:grpSp>
        <p:pic>
          <p:nvPicPr>
            <p:cNvPr id="93" name="Picture 6" descr="image">
              <a:extLst>
                <a:ext uri="{FF2B5EF4-FFF2-40B4-BE49-F238E27FC236}">
                  <a16:creationId xmlns:a16="http://schemas.microsoft.com/office/drawing/2014/main" id="{F4CDED66-22F1-04BB-AFB4-B9E78594BC3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1131" b="18503"/>
            <a:stretch/>
          </p:blipFill>
          <p:spPr bwMode="auto">
            <a:xfrm>
              <a:off x="4935159" y="2162937"/>
              <a:ext cx="1462775" cy="4944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23" name="Group 17422">
            <a:extLst>
              <a:ext uri="{FF2B5EF4-FFF2-40B4-BE49-F238E27FC236}">
                <a16:creationId xmlns:a16="http://schemas.microsoft.com/office/drawing/2014/main" id="{C704B168-6437-02EE-0E2C-CE6E57A38E9C}"/>
              </a:ext>
            </a:extLst>
          </p:cNvPr>
          <p:cNvGrpSpPr/>
          <p:nvPr/>
        </p:nvGrpSpPr>
        <p:grpSpPr>
          <a:xfrm>
            <a:off x="9284450" y="2377336"/>
            <a:ext cx="2129470" cy="1742502"/>
            <a:chOff x="8528364" y="3352909"/>
            <a:chExt cx="2474516" cy="2024846"/>
          </a:xfrm>
        </p:grpSpPr>
        <p:sp>
          <p:nvSpPr>
            <p:cNvPr id="17422" name="Rectangle: Rounded Corners 17421">
              <a:extLst>
                <a:ext uri="{FF2B5EF4-FFF2-40B4-BE49-F238E27FC236}">
                  <a16:creationId xmlns:a16="http://schemas.microsoft.com/office/drawing/2014/main" id="{89D67E92-FC35-9BEB-A0CF-8C57A75FACFA}"/>
                </a:ext>
              </a:extLst>
            </p:cNvPr>
            <p:cNvSpPr/>
            <p:nvPr/>
          </p:nvSpPr>
          <p:spPr>
            <a:xfrm>
              <a:off x="8528364" y="3352909"/>
              <a:ext cx="2474516" cy="202484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18" name="Picture 10">
              <a:extLst>
                <a:ext uri="{FF2B5EF4-FFF2-40B4-BE49-F238E27FC236}">
                  <a16:creationId xmlns:a16="http://schemas.microsoft.com/office/drawing/2014/main" id="{74F9D913-2DE7-A74C-BD7E-5BEC9A231D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9589" y="3534761"/>
              <a:ext cx="1631463" cy="16314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a:extLst>
              <a:ext uri="{FF2B5EF4-FFF2-40B4-BE49-F238E27FC236}">
                <a16:creationId xmlns:a16="http://schemas.microsoft.com/office/drawing/2014/main" id="{0190B1A9-2372-4A5B-0046-DB0DAD00EFAF}"/>
              </a:ext>
            </a:extLst>
          </p:cNvPr>
          <p:cNvCxnSpPr>
            <a:cxnSpLocks/>
          </p:cNvCxnSpPr>
          <p:nvPr/>
        </p:nvCxnSpPr>
        <p:spPr>
          <a:xfrm flipH="1">
            <a:off x="3101982" y="3706278"/>
            <a:ext cx="225567" cy="292548"/>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B28DCFA1-220F-7A9A-4636-A8D249811E28}"/>
              </a:ext>
            </a:extLst>
          </p:cNvPr>
          <p:cNvCxnSpPr>
            <a:cxnSpLocks/>
          </p:cNvCxnSpPr>
          <p:nvPr/>
        </p:nvCxnSpPr>
        <p:spPr>
          <a:xfrm>
            <a:off x="3919054" y="3711424"/>
            <a:ext cx="214735" cy="336466"/>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FFABE86B-B67E-5D35-49F7-053CE06028E5}"/>
              </a:ext>
            </a:extLst>
          </p:cNvPr>
          <p:cNvCxnSpPr>
            <a:cxnSpLocks/>
          </p:cNvCxnSpPr>
          <p:nvPr/>
        </p:nvCxnSpPr>
        <p:spPr>
          <a:xfrm flipH="1">
            <a:off x="3932426" y="2456995"/>
            <a:ext cx="209626" cy="346821"/>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7" name="Straight Arrow Connector 116">
            <a:extLst>
              <a:ext uri="{FF2B5EF4-FFF2-40B4-BE49-F238E27FC236}">
                <a16:creationId xmlns:a16="http://schemas.microsoft.com/office/drawing/2014/main" id="{623A803B-CE6B-E436-2035-367BFAC31920}"/>
              </a:ext>
            </a:extLst>
          </p:cNvPr>
          <p:cNvCxnSpPr>
            <a:cxnSpLocks/>
          </p:cNvCxnSpPr>
          <p:nvPr/>
        </p:nvCxnSpPr>
        <p:spPr>
          <a:xfrm flipH="1">
            <a:off x="4148594" y="3269249"/>
            <a:ext cx="2052689" cy="0"/>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7410" name="Straight Arrow Connector 17409">
            <a:extLst>
              <a:ext uri="{FF2B5EF4-FFF2-40B4-BE49-F238E27FC236}">
                <a16:creationId xmlns:a16="http://schemas.microsoft.com/office/drawing/2014/main" id="{B5C6D99A-4CE1-D8F4-8B92-74DC5EAFF035}"/>
              </a:ext>
            </a:extLst>
          </p:cNvPr>
          <p:cNvCxnSpPr>
            <a:cxnSpLocks/>
          </p:cNvCxnSpPr>
          <p:nvPr/>
        </p:nvCxnSpPr>
        <p:spPr>
          <a:xfrm>
            <a:off x="7487107" y="3295617"/>
            <a:ext cx="912614" cy="0"/>
          </a:xfrm>
          <a:prstGeom prst="straightConnector1">
            <a:avLst/>
          </a:prstGeom>
          <a:ln w="28575">
            <a:headEnd type="non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17427" name="Group 17426">
            <a:extLst>
              <a:ext uri="{FF2B5EF4-FFF2-40B4-BE49-F238E27FC236}">
                <a16:creationId xmlns:a16="http://schemas.microsoft.com/office/drawing/2014/main" id="{1E766FC4-9957-1117-EC6E-5E0FCA2A2B45}"/>
              </a:ext>
            </a:extLst>
          </p:cNvPr>
          <p:cNvGrpSpPr/>
          <p:nvPr/>
        </p:nvGrpSpPr>
        <p:grpSpPr>
          <a:xfrm>
            <a:off x="9284450" y="801565"/>
            <a:ext cx="2129471" cy="1396373"/>
            <a:chOff x="8528364" y="1569897"/>
            <a:chExt cx="2474516" cy="1622632"/>
          </a:xfrm>
        </p:grpSpPr>
        <p:sp>
          <p:nvSpPr>
            <p:cNvPr id="17425" name="Rectangle: Rounded Corners 17424">
              <a:extLst>
                <a:ext uri="{FF2B5EF4-FFF2-40B4-BE49-F238E27FC236}">
                  <a16:creationId xmlns:a16="http://schemas.microsoft.com/office/drawing/2014/main" id="{C370189D-DA73-3188-BA4E-9FAF86CD1054}"/>
                </a:ext>
              </a:extLst>
            </p:cNvPr>
            <p:cNvSpPr/>
            <p:nvPr/>
          </p:nvSpPr>
          <p:spPr>
            <a:xfrm>
              <a:off x="8528364" y="1569897"/>
              <a:ext cx="2474516" cy="16226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21" name="Picture 12" descr="Events Calendar Year View Demo | Timely">
              <a:extLst>
                <a:ext uri="{FF2B5EF4-FFF2-40B4-BE49-F238E27FC236}">
                  <a16:creationId xmlns:a16="http://schemas.microsoft.com/office/drawing/2014/main" id="{6A48D35B-D24F-4BE8-1B47-674E8979F80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379" t="12777" r="6993" b="15467"/>
            <a:stretch/>
          </p:blipFill>
          <p:spPr bwMode="auto">
            <a:xfrm>
              <a:off x="8727237" y="1833430"/>
              <a:ext cx="2146514" cy="1270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31" name="Group 17430">
            <a:extLst>
              <a:ext uri="{FF2B5EF4-FFF2-40B4-BE49-F238E27FC236}">
                <a16:creationId xmlns:a16="http://schemas.microsoft.com/office/drawing/2014/main" id="{CA3620E5-69C9-ACC1-B290-CC32E21C6ED3}"/>
              </a:ext>
            </a:extLst>
          </p:cNvPr>
          <p:cNvGrpSpPr/>
          <p:nvPr/>
        </p:nvGrpSpPr>
        <p:grpSpPr>
          <a:xfrm>
            <a:off x="6168827" y="5051843"/>
            <a:ext cx="1461497" cy="838446"/>
            <a:chOff x="5814677" y="1458292"/>
            <a:chExt cx="2299862" cy="1319407"/>
          </a:xfrm>
        </p:grpSpPr>
        <p:pic>
          <p:nvPicPr>
            <p:cNvPr id="17428" name="Picture 14" descr="What are Azure Cognitive Services? - Azure Cognitive ...">
              <a:extLst>
                <a:ext uri="{FF2B5EF4-FFF2-40B4-BE49-F238E27FC236}">
                  <a16:creationId xmlns:a16="http://schemas.microsoft.com/office/drawing/2014/main" id="{5DD034A0-A75A-55D2-C617-D7DD83EDBBC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4855" t="16039" r="24798" b="23566"/>
            <a:stretch/>
          </p:blipFill>
          <p:spPr bwMode="auto">
            <a:xfrm>
              <a:off x="6080443" y="1458292"/>
              <a:ext cx="1757651" cy="1054220"/>
            </a:xfrm>
            <a:prstGeom prst="rect">
              <a:avLst/>
            </a:prstGeom>
            <a:noFill/>
            <a:extLst>
              <a:ext uri="{909E8E84-426E-40DD-AFC4-6F175D3DCCD1}">
                <a14:hiddenFill xmlns:a14="http://schemas.microsoft.com/office/drawing/2010/main">
                  <a:solidFill>
                    <a:srgbClr val="FFFFFF"/>
                  </a:solidFill>
                </a14:hiddenFill>
              </a:ext>
            </a:extLst>
          </p:spPr>
        </p:pic>
        <p:sp>
          <p:nvSpPr>
            <p:cNvPr id="17430" name="TextBox 17429">
              <a:extLst>
                <a:ext uri="{FF2B5EF4-FFF2-40B4-BE49-F238E27FC236}">
                  <a16:creationId xmlns:a16="http://schemas.microsoft.com/office/drawing/2014/main" id="{11B95293-8575-A7E7-5EE6-91CDE2F8EBA0}"/>
                </a:ext>
              </a:extLst>
            </p:cNvPr>
            <p:cNvSpPr txBox="1"/>
            <p:nvPr/>
          </p:nvSpPr>
          <p:spPr>
            <a:xfrm>
              <a:off x="5814677" y="2447425"/>
              <a:ext cx="2299862" cy="330274"/>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Cognitive </a:t>
              </a:r>
              <a:r>
                <a:rPr lang="en-GB" sz="1100" b="1" i="1">
                  <a:latin typeface="+mj-lt"/>
                  <a:ea typeface="Calibri" panose="020F0502020204030204" pitchFamily="34" charset="0"/>
                  <a:cs typeface="Arial" panose="020B0604020202020204" pitchFamily="34" charset="0"/>
                </a:rPr>
                <a:t>S</a:t>
              </a:r>
              <a:r>
                <a:rPr lang="en-GB" sz="1100" b="1" i="1">
                  <a:effectLst/>
                  <a:latin typeface="+mj-lt"/>
                  <a:ea typeface="Calibri" panose="020F0502020204030204" pitchFamily="34" charset="0"/>
                  <a:cs typeface="Arial" panose="020B0604020202020204" pitchFamily="34" charset="0"/>
                </a:rPr>
                <a:t>ervices</a:t>
              </a:r>
            </a:p>
          </p:txBody>
        </p:sp>
      </p:grpSp>
      <p:pic>
        <p:nvPicPr>
          <p:cNvPr id="17436" name="Picture 17435" descr="Logo&#10;&#10;Description automatically generated">
            <a:extLst>
              <a:ext uri="{FF2B5EF4-FFF2-40B4-BE49-F238E27FC236}">
                <a16:creationId xmlns:a16="http://schemas.microsoft.com/office/drawing/2014/main" id="{79383673-DEAD-737F-5368-FFC6E724D069}"/>
              </a:ext>
            </a:extLst>
          </p:cNvPr>
          <p:cNvPicPr>
            <a:picLocks noChangeAspect="1"/>
          </p:cNvPicPr>
          <p:nvPr/>
        </p:nvPicPr>
        <p:blipFill>
          <a:blip r:embed="rId17"/>
          <a:stretch>
            <a:fillRect/>
          </a:stretch>
        </p:blipFill>
        <p:spPr>
          <a:xfrm>
            <a:off x="6636062" y="3063385"/>
            <a:ext cx="527029" cy="527282"/>
          </a:xfrm>
          <a:prstGeom prst="rect">
            <a:avLst/>
          </a:prstGeom>
        </p:spPr>
      </p:pic>
      <p:grpSp>
        <p:nvGrpSpPr>
          <p:cNvPr id="17445" name="Group 17444">
            <a:extLst>
              <a:ext uri="{FF2B5EF4-FFF2-40B4-BE49-F238E27FC236}">
                <a16:creationId xmlns:a16="http://schemas.microsoft.com/office/drawing/2014/main" id="{F8D07C16-7D66-DB07-82D2-3C0B5AF69DDF}"/>
              </a:ext>
            </a:extLst>
          </p:cNvPr>
          <p:cNvGrpSpPr/>
          <p:nvPr/>
        </p:nvGrpSpPr>
        <p:grpSpPr>
          <a:xfrm>
            <a:off x="9266543" y="4344799"/>
            <a:ext cx="2147377" cy="1757155"/>
            <a:chOff x="8528364" y="4728927"/>
            <a:chExt cx="2147377" cy="1757155"/>
          </a:xfrm>
        </p:grpSpPr>
        <p:sp>
          <p:nvSpPr>
            <p:cNvPr id="17442" name="Rectangle: Rounded Corners 17441">
              <a:extLst>
                <a:ext uri="{FF2B5EF4-FFF2-40B4-BE49-F238E27FC236}">
                  <a16:creationId xmlns:a16="http://schemas.microsoft.com/office/drawing/2014/main" id="{B0D7E532-B4AD-7476-90F8-042582717ED1}"/>
                </a:ext>
              </a:extLst>
            </p:cNvPr>
            <p:cNvSpPr/>
            <p:nvPr/>
          </p:nvSpPr>
          <p:spPr>
            <a:xfrm>
              <a:off x="8528364" y="4728927"/>
              <a:ext cx="2147377" cy="175715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7444" name="Picture 18" descr="Premium Vector | Flat chat bot for web design flat isometric vector  illustration artificial intelligence">
              <a:extLst>
                <a:ext uri="{FF2B5EF4-FFF2-40B4-BE49-F238E27FC236}">
                  <a16:creationId xmlns:a16="http://schemas.microsoft.com/office/drawing/2014/main" id="{8A00B606-9EDC-C20F-82EA-2EEB8C9320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23205" y="4969158"/>
              <a:ext cx="1786383" cy="1477221"/>
            </a:xfrm>
            <a:prstGeom prst="rect">
              <a:avLst/>
            </a:prstGeom>
            <a:noFill/>
            <a:extLst>
              <a:ext uri="{909E8E84-426E-40DD-AFC4-6F175D3DCCD1}">
                <a14:hiddenFill xmlns:a14="http://schemas.microsoft.com/office/drawing/2010/main">
                  <a:solidFill>
                    <a:srgbClr val="FFFFFF"/>
                  </a:solidFill>
                </a14:hiddenFill>
              </a:ext>
            </a:extLst>
          </p:spPr>
        </p:pic>
      </p:grpSp>
      <p:sp>
        <p:nvSpPr>
          <p:cNvPr id="17446" name="TextBox 17445">
            <a:extLst>
              <a:ext uri="{FF2B5EF4-FFF2-40B4-BE49-F238E27FC236}">
                <a16:creationId xmlns:a16="http://schemas.microsoft.com/office/drawing/2014/main" id="{842868ED-AD25-1D88-9F7C-D4D598EA9168}"/>
              </a:ext>
            </a:extLst>
          </p:cNvPr>
          <p:cNvSpPr txBox="1"/>
          <p:nvPr/>
        </p:nvSpPr>
        <p:spPr>
          <a:xfrm>
            <a:off x="9393503" y="810702"/>
            <a:ext cx="1957960" cy="261610"/>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Activation Schedule</a:t>
            </a:r>
          </a:p>
        </p:txBody>
      </p:sp>
      <p:sp>
        <p:nvSpPr>
          <p:cNvPr id="17447" name="TextBox 17446">
            <a:extLst>
              <a:ext uri="{FF2B5EF4-FFF2-40B4-BE49-F238E27FC236}">
                <a16:creationId xmlns:a16="http://schemas.microsoft.com/office/drawing/2014/main" id="{F462FB9B-73ED-EE43-B2FE-95839315AD8A}"/>
              </a:ext>
            </a:extLst>
          </p:cNvPr>
          <p:cNvSpPr txBox="1"/>
          <p:nvPr/>
        </p:nvSpPr>
        <p:spPr>
          <a:xfrm>
            <a:off x="9376736" y="2356552"/>
            <a:ext cx="1957960" cy="261610"/>
          </a:xfrm>
          <a:prstGeom prst="rect">
            <a:avLst/>
          </a:prstGeom>
          <a:noFill/>
        </p:spPr>
        <p:txBody>
          <a:bodyPr wrap="square">
            <a:spAutoFit/>
          </a:bodyPr>
          <a:lstStyle/>
          <a:p>
            <a:pPr algn="ctr"/>
            <a:r>
              <a:rPr lang="en-GB" sz="1100" b="1" i="1">
                <a:effectLst/>
                <a:latin typeface="+mj-lt"/>
                <a:ea typeface="Calibri" panose="020F0502020204030204" pitchFamily="34" charset="0"/>
                <a:cs typeface="Arial" panose="020B0604020202020204" pitchFamily="34" charset="0"/>
              </a:rPr>
              <a:t>Activation Insights</a:t>
            </a:r>
          </a:p>
        </p:txBody>
      </p:sp>
      <p:sp>
        <p:nvSpPr>
          <p:cNvPr id="17448" name="TextBox 17447">
            <a:extLst>
              <a:ext uri="{FF2B5EF4-FFF2-40B4-BE49-F238E27FC236}">
                <a16:creationId xmlns:a16="http://schemas.microsoft.com/office/drawing/2014/main" id="{5571E017-C427-AA6C-61E9-7C6FD8BD94BB}"/>
              </a:ext>
            </a:extLst>
          </p:cNvPr>
          <p:cNvSpPr txBox="1"/>
          <p:nvPr/>
        </p:nvSpPr>
        <p:spPr>
          <a:xfrm>
            <a:off x="9356793" y="4344799"/>
            <a:ext cx="1957960" cy="261610"/>
          </a:xfrm>
          <a:prstGeom prst="rect">
            <a:avLst/>
          </a:prstGeom>
          <a:noFill/>
        </p:spPr>
        <p:txBody>
          <a:bodyPr wrap="square">
            <a:spAutoFit/>
          </a:bodyPr>
          <a:lstStyle/>
          <a:p>
            <a:pPr algn="ctr"/>
            <a:r>
              <a:rPr lang="en-GB" sz="1100" b="1" i="1">
                <a:latin typeface="+mj-lt"/>
                <a:ea typeface="Calibri" panose="020F0502020204030204" pitchFamily="34" charset="0"/>
                <a:cs typeface="Arial" panose="020B0604020202020204" pitchFamily="34" charset="0"/>
              </a:rPr>
              <a:t>C</a:t>
            </a:r>
            <a:r>
              <a:rPr lang="en-GB" sz="1100" b="1" i="1">
                <a:effectLst/>
                <a:latin typeface="+mj-lt"/>
                <a:ea typeface="Calibri" panose="020F0502020204030204" pitchFamily="34" charset="0"/>
                <a:cs typeface="Arial" panose="020B0604020202020204" pitchFamily="34" charset="0"/>
              </a:rPr>
              <a:t>onversational Insights</a:t>
            </a:r>
          </a:p>
        </p:txBody>
      </p:sp>
      <p:cxnSp>
        <p:nvCxnSpPr>
          <p:cNvPr id="17449" name="Straight Arrow Connector 17448">
            <a:extLst>
              <a:ext uri="{FF2B5EF4-FFF2-40B4-BE49-F238E27FC236}">
                <a16:creationId xmlns:a16="http://schemas.microsoft.com/office/drawing/2014/main" id="{976D89D6-317D-22C9-529B-41AB3294C1C4}"/>
              </a:ext>
            </a:extLst>
          </p:cNvPr>
          <p:cNvCxnSpPr>
            <a:cxnSpLocks/>
            <a:stCxn id="9" idx="2"/>
          </p:cNvCxnSpPr>
          <p:nvPr/>
        </p:nvCxnSpPr>
        <p:spPr>
          <a:xfrm flipH="1">
            <a:off x="6899576" y="4017176"/>
            <a:ext cx="5077" cy="902523"/>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7456" name="TextBox 17455">
            <a:extLst>
              <a:ext uri="{FF2B5EF4-FFF2-40B4-BE49-F238E27FC236}">
                <a16:creationId xmlns:a16="http://schemas.microsoft.com/office/drawing/2014/main" id="{FF4590AA-C413-4159-C6EB-C669565A5245}"/>
              </a:ext>
            </a:extLst>
          </p:cNvPr>
          <p:cNvSpPr txBox="1"/>
          <p:nvPr/>
        </p:nvSpPr>
        <p:spPr>
          <a:xfrm>
            <a:off x="2042352" y="5223376"/>
            <a:ext cx="1301159" cy="215444"/>
          </a:xfrm>
          <a:prstGeom prst="rect">
            <a:avLst/>
          </a:prstGeom>
          <a:noFill/>
        </p:spPr>
        <p:txBody>
          <a:bodyPr wrap="square">
            <a:spAutoFit/>
          </a:bodyPr>
          <a:lstStyle/>
          <a:p>
            <a:pPr algn="ctr"/>
            <a:r>
              <a:rPr lang="en-GB" sz="800" b="1" i="1">
                <a:effectLst/>
                <a:latin typeface="Momo Neue"/>
                <a:ea typeface="Yu Mincho" panose="02020400000000000000" pitchFamily="18" charset="-128"/>
                <a:cs typeface="Arial" panose="020B0604020202020204" pitchFamily="34" charset="0"/>
              </a:rPr>
              <a:t>Field Management</a:t>
            </a:r>
            <a:endParaRPr lang="en-GB" sz="800"/>
          </a:p>
        </p:txBody>
      </p:sp>
      <p:sp>
        <p:nvSpPr>
          <p:cNvPr id="17458" name="TextBox 17457">
            <a:extLst>
              <a:ext uri="{FF2B5EF4-FFF2-40B4-BE49-F238E27FC236}">
                <a16:creationId xmlns:a16="http://schemas.microsoft.com/office/drawing/2014/main" id="{DC15B57C-B72C-54D2-6F59-705BCB708B3E}"/>
              </a:ext>
            </a:extLst>
          </p:cNvPr>
          <p:cNvSpPr txBox="1"/>
          <p:nvPr/>
        </p:nvSpPr>
        <p:spPr>
          <a:xfrm>
            <a:off x="360777" y="787985"/>
            <a:ext cx="8564694" cy="261610"/>
          </a:xfrm>
          <a:prstGeom prst="rect">
            <a:avLst/>
          </a:prstGeom>
          <a:noFill/>
        </p:spPr>
        <p:txBody>
          <a:bodyPr wrap="square">
            <a:spAutoFit/>
          </a:bodyPr>
          <a:lstStyle/>
          <a:p>
            <a:r>
              <a:rPr lang="en-GB" sz="1100" b="0" i="0">
                <a:solidFill>
                  <a:srgbClr val="202124"/>
                </a:solidFill>
                <a:effectLst/>
                <a:latin typeface="+mj-lt"/>
              </a:rPr>
              <a:t>Unified data </a:t>
            </a:r>
            <a:r>
              <a:rPr lang="en-GB" sz="1100" b="0" i="0">
                <a:solidFill>
                  <a:srgbClr val="040C28"/>
                </a:solidFill>
                <a:effectLst/>
                <a:latin typeface="+mj-lt"/>
              </a:rPr>
              <a:t>aggregates data from disparate sources into a single view providing complete and accurate answers to critical questions</a:t>
            </a:r>
            <a:r>
              <a:rPr lang="en-GB" sz="1100">
                <a:solidFill>
                  <a:srgbClr val="040C28"/>
                </a:solidFill>
                <a:latin typeface="+mj-lt"/>
              </a:rPr>
              <a:t>.</a:t>
            </a:r>
            <a:endParaRPr lang="en-GB" sz="1100"/>
          </a:p>
        </p:txBody>
      </p:sp>
      <p:sp>
        <p:nvSpPr>
          <p:cNvPr id="17462" name="Left Brace 17461">
            <a:extLst>
              <a:ext uri="{FF2B5EF4-FFF2-40B4-BE49-F238E27FC236}">
                <a16:creationId xmlns:a16="http://schemas.microsoft.com/office/drawing/2014/main" id="{F27AD8AF-A1B7-EC92-B4A3-0C47BA071C4D}"/>
              </a:ext>
            </a:extLst>
          </p:cNvPr>
          <p:cNvSpPr/>
          <p:nvPr/>
        </p:nvSpPr>
        <p:spPr>
          <a:xfrm>
            <a:off x="8430391" y="1506944"/>
            <a:ext cx="623887" cy="3640164"/>
          </a:xfrm>
          <a:prstGeom prst="leftBrace">
            <a:avLst>
              <a:gd name="adj1" fmla="val 8333"/>
              <a:gd name="adj2" fmla="val 4912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466" name="TextBox 17465">
            <a:extLst>
              <a:ext uri="{FF2B5EF4-FFF2-40B4-BE49-F238E27FC236}">
                <a16:creationId xmlns:a16="http://schemas.microsoft.com/office/drawing/2014/main" id="{93560B62-CE40-BD9C-A9A7-FB29FED624F5}"/>
              </a:ext>
            </a:extLst>
          </p:cNvPr>
          <p:cNvSpPr txBox="1"/>
          <p:nvPr/>
        </p:nvSpPr>
        <p:spPr>
          <a:xfrm>
            <a:off x="608052" y="3452343"/>
            <a:ext cx="1301159" cy="215444"/>
          </a:xfrm>
          <a:prstGeom prst="rect">
            <a:avLst/>
          </a:prstGeom>
          <a:noFill/>
        </p:spPr>
        <p:txBody>
          <a:bodyPr wrap="square">
            <a:spAutoFit/>
          </a:bodyPr>
          <a:lstStyle/>
          <a:p>
            <a:pPr algn="ctr"/>
            <a:r>
              <a:rPr lang="en-GB" sz="800" b="1" i="1">
                <a:effectLst/>
                <a:latin typeface="Momo Neue"/>
                <a:ea typeface="Yu Mincho" panose="02020400000000000000" pitchFamily="18" charset="-128"/>
                <a:cs typeface="Arial" panose="020B0604020202020204" pitchFamily="34" charset="0"/>
              </a:rPr>
              <a:t>Event Hub</a:t>
            </a:r>
            <a:endParaRPr lang="en-GB" sz="800"/>
          </a:p>
        </p:txBody>
      </p:sp>
      <p:pic>
        <p:nvPicPr>
          <p:cNvPr id="17468" name="Picture 17467" descr="Shape&#10;&#10;Description automatically generated with low confidence">
            <a:extLst>
              <a:ext uri="{FF2B5EF4-FFF2-40B4-BE49-F238E27FC236}">
                <a16:creationId xmlns:a16="http://schemas.microsoft.com/office/drawing/2014/main" id="{D44CC094-47D8-7025-D9BE-B608656465D9}"/>
              </a:ext>
            </a:extLst>
          </p:cNvPr>
          <p:cNvPicPr>
            <a:picLocks noChangeAspect="1"/>
          </p:cNvPicPr>
          <p:nvPr/>
        </p:nvPicPr>
        <p:blipFill rotWithShape="1">
          <a:blip r:embed="rId19"/>
          <a:srcRect b="17708"/>
          <a:stretch/>
        </p:blipFill>
        <p:spPr>
          <a:xfrm>
            <a:off x="900184" y="2873296"/>
            <a:ext cx="710380" cy="584589"/>
          </a:xfrm>
          <a:prstGeom prst="rect">
            <a:avLst/>
          </a:prstGeom>
        </p:spPr>
      </p:pic>
      <p:cxnSp>
        <p:nvCxnSpPr>
          <p:cNvPr id="17469" name="Straight Arrow Connector 17468">
            <a:extLst>
              <a:ext uri="{FF2B5EF4-FFF2-40B4-BE49-F238E27FC236}">
                <a16:creationId xmlns:a16="http://schemas.microsoft.com/office/drawing/2014/main" id="{99F1A560-9BCB-97C8-7C3A-2D7A3DA669AE}"/>
              </a:ext>
            </a:extLst>
          </p:cNvPr>
          <p:cNvCxnSpPr>
            <a:cxnSpLocks/>
            <a:endCxn id="17468" idx="3"/>
          </p:cNvCxnSpPr>
          <p:nvPr/>
        </p:nvCxnSpPr>
        <p:spPr>
          <a:xfrm flipH="1" flipV="1">
            <a:off x="1610564" y="3165591"/>
            <a:ext cx="1453661" cy="89012"/>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7" name="Picture 6" descr="Shape&#10;&#10;Description automatically generated with low confidence">
            <a:extLst>
              <a:ext uri="{FF2B5EF4-FFF2-40B4-BE49-F238E27FC236}">
                <a16:creationId xmlns:a16="http://schemas.microsoft.com/office/drawing/2014/main" id="{8BB06B16-F2F8-E064-C6B0-A8C82CB41EAF}"/>
              </a:ext>
            </a:extLst>
          </p:cNvPr>
          <p:cNvPicPr>
            <a:picLocks noChangeAspect="1"/>
          </p:cNvPicPr>
          <p:nvPr/>
        </p:nvPicPr>
        <p:blipFill rotWithShape="1">
          <a:blip r:embed="rId19"/>
          <a:srcRect b="17708"/>
          <a:stretch/>
        </p:blipFill>
        <p:spPr>
          <a:xfrm>
            <a:off x="3439874" y="5229506"/>
            <a:ext cx="710380" cy="584589"/>
          </a:xfrm>
          <a:prstGeom prst="rect">
            <a:avLst/>
          </a:prstGeom>
        </p:spPr>
      </p:pic>
      <p:cxnSp>
        <p:nvCxnSpPr>
          <p:cNvPr id="8" name="Straight Arrow Connector 7">
            <a:extLst>
              <a:ext uri="{FF2B5EF4-FFF2-40B4-BE49-F238E27FC236}">
                <a16:creationId xmlns:a16="http://schemas.microsoft.com/office/drawing/2014/main" id="{A131600C-B670-A99A-7BC9-7E7AEF9FC311}"/>
              </a:ext>
            </a:extLst>
          </p:cNvPr>
          <p:cNvCxnSpPr>
            <a:cxnSpLocks/>
          </p:cNvCxnSpPr>
          <p:nvPr/>
        </p:nvCxnSpPr>
        <p:spPr>
          <a:xfrm flipH="1" flipV="1">
            <a:off x="3657600" y="3799268"/>
            <a:ext cx="162287" cy="1359085"/>
          </a:xfrm>
          <a:prstGeom prst="straightConnector1">
            <a:avLst/>
          </a:prstGeom>
          <a:ln w="28575">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BAAB42F9-741E-95D1-C8A5-E49EDC4C65C1}"/>
              </a:ext>
            </a:extLst>
          </p:cNvPr>
          <p:cNvSpPr txBox="1"/>
          <p:nvPr/>
        </p:nvSpPr>
        <p:spPr>
          <a:xfrm>
            <a:off x="3127062" y="5781717"/>
            <a:ext cx="1301159" cy="338554"/>
          </a:xfrm>
          <a:prstGeom prst="rect">
            <a:avLst/>
          </a:prstGeom>
          <a:noFill/>
        </p:spPr>
        <p:txBody>
          <a:bodyPr wrap="square">
            <a:spAutoFit/>
          </a:bodyPr>
          <a:lstStyle/>
          <a:p>
            <a:pPr algn="ctr"/>
            <a:r>
              <a:rPr lang="en-GB" sz="800" b="1" i="1">
                <a:effectLst/>
                <a:latin typeface="Momo Neue"/>
                <a:ea typeface="Yu Mincho" panose="02020400000000000000" pitchFamily="18" charset="-128"/>
                <a:cs typeface="Arial" panose="020B0604020202020204" pitchFamily="34" charset="0"/>
              </a:rPr>
              <a:t>Other location &amp; event  intelligence </a:t>
            </a:r>
            <a:endParaRPr lang="en-GB" sz="800"/>
          </a:p>
        </p:txBody>
      </p:sp>
      <p:sp>
        <p:nvSpPr>
          <p:cNvPr id="2" name="TextBox 1">
            <a:extLst>
              <a:ext uri="{FF2B5EF4-FFF2-40B4-BE49-F238E27FC236}">
                <a16:creationId xmlns:a16="http://schemas.microsoft.com/office/drawing/2014/main" id="{8F40F432-F293-0EA7-C71F-6D43FB8EBEF7}"/>
              </a:ext>
            </a:extLst>
          </p:cNvPr>
          <p:cNvSpPr txBox="1"/>
          <p:nvPr/>
        </p:nvSpPr>
        <p:spPr>
          <a:xfrm>
            <a:off x="9166129" y="3874839"/>
            <a:ext cx="2456922" cy="230832"/>
          </a:xfrm>
          <a:prstGeom prst="rect">
            <a:avLst/>
          </a:prstGeom>
          <a:noFill/>
        </p:spPr>
        <p:txBody>
          <a:bodyPr wrap="square">
            <a:spAutoFit/>
          </a:bodyPr>
          <a:lstStyle/>
          <a:p>
            <a:pPr algn="ctr"/>
            <a:r>
              <a:rPr lang="en-GB" sz="900" b="1" i="1">
                <a:effectLst/>
                <a:latin typeface="+mj-lt"/>
                <a:ea typeface="Calibri" panose="020F0502020204030204" pitchFamily="34" charset="0"/>
                <a:cs typeface="Arial" panose="020B0604020202020204" pitchFamily="34" charset="0"/>
              </a:rPr>
              <a:t>Inc. Cross Client Benchmarking</a:t>
            </a:r>
          </a:p>
        </p:txBody>
      </p:sp>
    </p:spTree>
    <p:extLst>
      <p:ext uri="{BB962C8B-B14F-4D97-AF65-F5344CB8AC3E}">
        <p14:creationId xmlns:p14="http://schemas.microsoft.com/office/powerpoint/2010/main" val="228785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3F0-FE0D-C2B0-CE61-A70164340B6C}"/>
              </a:ext>
            </a:extLst>
          </p:cNvPr>
          <p:cNvSpPr>
            <a:spLocks noGrp="1"/>
          </p:cNvSpPr>
          <p:nvPr>
            <p:ph type="title"/>
          </p:nvPr>
        </p:nvSpPr>
        <p:spPr/>
        <p:txBody>
          <a:bodyPr/>
          <a:lstStyle/>
          <a:p>
            <a:r>
              <a:rPr lang="en-GB">
                <a:latin typeface="Arial Black"/>
              </a:rPr>
              <a:t>TECHNOLOGY </a:t>
            </a:r>
            <a:r>
              <a:rPr lang="en-GB"/>
              <a:t>OBJECTIVES</a:t>
            </a:r>
            <a:br>
              <a:rPr lang="en-GB"/>
            </a:br>
            <a:endParaRPr lang="en-GB"/>
          </a:p>
        </p:txBody>
      </p:sp>
      <p:sp>
        <p:nvSpPr>
          <p:cNvPr id="3" name="Content Placeholder 2">
            <a:extLst>
              <a:ext uri="{FF2B5EF4-FFF2-40B4-BE49-F238E27FC236}">
                <a16:creationId xmlns:a16="http://schemas.microsoft.com/office/drawing/2014/main" id="{1CADAF88-FC6A-85BF-32D4-A9CC9E0BC63E}"/>
              </a:ext>
            </a:extLst>
          </p:cNvPr>
          <p:cNvSpPr>
            <a:spLocks noGrp="1"/>
          </p:cNvSpPr>
          <p:nvPr>
            <p:ph idx="1"/>
          </p:nvPr>
        </p:nvSpPr>
        <p:spPr>
          <a:xfrm>
            <a:off x="419100" y="1238250"/>
            <a:ext cx="11353800" cy="4381499"/>
          </a:xfrm>
        </p:spPr>
        <p:txBody>
          <a:bodyPr>
            <a:normAutofit/>
          </a:bodyPr>
          <a:lstStyle/>
          <a:p>
            <a:r>
              <a:rPr lang="en-GB" sz="1800" b="0" i="0">
                <a:solidFill>
                  <a:srgbClr val="374151"/>
                </a:solidFill>
                <a:effectLst/>
                <a:latin typeface="Poppins" panose="00000500000000000000" pitchFamily="2" charset="0"/>
                <a:cs typeface="Poppins" panose="00000500000000000000" pitchFamily="2" charset="0"/>
              </a:rPr>
              <a:t>Establish a unified data model</a:t>
            </a:r>
          </a:p>
          <a:p>
            <a:r>
              <a:rPr lang="en-GB" sz="1800" b="0" i="0">
                <a:solidFill>
                  <a:srgbClr val="374151"/>
                </a:solidFill>
                <a:effectLst/>
                <a:latin typeface="Poppins" panose="00000500000000000000" pitchFamily="2" charset="0"/>
                <a:cs typeface="Poppins" panose="00000500000000000000" pitchFamily="2" charset="0"/>
              </a:rPr>
              <a:t>Generate a consistent Global Unique Identifier (GUID) for each activation</a:t>
            </a:r>
          </a:p>
          <a:p>
            <a:r>
              <a:rPr lang="en-GB" sz="1800" b="0" i="0">
                <a:solidFill>
                  <a:srgbClr val="374151"/>
                </a:solidFill>
                <a:effectLst/>
                <a:latin typeface="Poppins" panose="00000500000000000000" pitchFamily="2" charset="0"/>
                <a:cs typeface="Poppins" panose="00000500000000000000" pitchFamily="2" charset="0"/>
              </a:rPr>
              <a:t>Create a </a:t>
            </a:r>
            <a:r>
              <a:rPr lang="en-GB" sz="1800">
                <a:solidFill>
                  <a:srgbClr val="374151"/>
                </a:solidFill>
                <a:latin typeface="Poppins" panose="00000500000000000000" pitchFamily="2" charset="0"/>
                <a:cs typeface="Poppins" panose="00000500000000000000" pitchFamily="2" charset="0"/>
              </a:rPr>
              <a:t>method to capture all activations. </a:t>
            </a:r>
            <a:r>
              <a:rPr lang="en-GB" sz="1800" b="0" i="0">
                <a:solidFill>
                  <a:srgbClr val="374151"/>
                </a:solidFill>
                <a:effectLst/>
                <a:latin typeface="Poppins" panose="00000500000000000000" pitchFamily="2" charset="0"/>
                <a:cs typeface="Poppins" panose="00000500000000000000" pitchFamily="2" charset="0"/>
              </a:rPr>
              <a:t>Identifying owners, types, dates, and locations</a:t>
            </a:r>
            <a:endParaRPr lang="en-GB" sz="1800">
              <a:solidFill>
                <a:srgbClr val="374151"/>
              </a:solidFill>
              <a:latin typeface="Poppins" panose="00000500000000000000" pitchFamily="2" charset="0"/>
              <a:cs typeface="Poppins" panose="00000500000000000000" pitchFamily="2" charset="0"/>
            </a:endParaRPr>
          </a:p>
          <a:p>
            <a:r>
              <a:rPr lang="en-GB" sz="1800">
                <a:solidFill>
                  <a:srgbClr val="374151"/>
                </a:solidFill>
                <a:latin typeface="Poppins" panose="00000500000000000000" pitchFamily="2" charset="0"/>
                <a:cs typeface="Poppins" panose="00000500000000000000" pitchFamily="2" charset="0"/>
              </a:rPr>
              <a:t>G</a:t>
            </a:r>
            <a:r>
              <a:rPr lang="en-GB" sz="1800" b="0" i="0">
                <a:solidFill>
                  <a:srgbClr val="374151"/>
                </a:solidFill>
                <a:effectLst/>
                <a:latin typeface="Poppins" panose="00000500000000000000" pitchFamily="2" charset="0"/>
                <a:cs typeface="Poppins" panose="00000500000000000000" pitchFamily="2" charset="0"/>
              </a:rPr>
              <a:t>enerate a master campaign Identifier (Parent ID) and an event date Identifier (Event ID)</a:t>
            </a:r>
          </a:p>
          <a:p>
            <a:pPr algn="l">
              <a:buFont typeface="Arial" panose="020B0604020202020204" pitchFamily="34" charset="0"/>
              <a:buChar char="•"/>
            </a:pPr>
            <a:r>
              <a:rPr lang="en-GB" sz="1800" b="0" i="0">
                <a:solidFill>
                  <a:srgbClr val="374151"/>
                </a:solidFill>
                <a:effectLst/>
                <a:latin typeface="Poppins" panose="00000500000000000000" pitchFamily="2" charset="0"/>
                <a:cs typeface="Poppins" panose="00000500000000000000" pitchFamily="2" charset="0"/>
              </a:rPr>
              <a:t>Create the ability to integrate post-event metrics from other systems</a:t>
            </a:r>
          </a:p>
          <a:p>
            <a:pPr algn="l">
              <a:buFont typeface="Arial" panose="020B0604020202020204" pitchFamily="34" charset="0"/>
              <a:buChar char="•"/>
            </a:pPr>
            <a:r>
              <a:rPr lang="en-GB" sz="1800" b="0" i="0">
                <a:solidFill>
                  <a:srgbClr val="374151"/>
                </a:solidFill>
                <a:effectLst/>
                <a:latin typeface="Poppins" panose="00000500000000000000" pitchFamily="2" charset="0"/>
                <a:cs typeface="Poppins" panose="00000500000000000000" pitchFamily="2" charset="0"/>
              </a:rPr>
              <a:t>Create the ability to integrate with event management systems used by Momentum</a:t>
            </a:r>
          </a:p>
          <a:p>
            <a:endParaRPr lang="en-GB" sz="180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195BF0D0-8451-B301-C0FA-313F3A3AEEC0}"/>
              </a:ext>
            </a:extLst>
          </p:cNvPr>
          <p:cNvSpPr>
            <a:spLocks noGrp="1"/>
          </p:cNvSpPr>
          <p:nvPr>
            <p:ph type="sldNum" sz="quarter" idx="4"/>
          </p:nvPr>
        </p:nvSpPr>
        <p:spPr/>
        <p:txBody>
          <a:bodyPr/>
          <a:lstStyle/>
          <a:p>
            <a:fld id="{28A7D70B-BA5B-454D-9E9C-85AA311AB73C}" type="slidenum">
              <a:rPr lang="en-US" smtClean="0"/>
              <a:pPr/>
              <a:t>5</a:t>
            </a:fld>
            <a:endParaRPr lang="en-US"/>
          </a:p>
        </p:txBody>
      </p:sp>
    </p:spTree>
    <p:extLst>
      <p:ext uri="{BB962C8B-B14F-4D97-AF65-F5344CB8AC3E}">
        <p14:creationId xmlns:p14="http://schemas.microsoft.com/office/powerpoint/2010/main" val="340175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1080-880A-B173-38A7-25884D6F79D9}"/>
              </a:ext>
            </a:extLst>
          </p:cNvPr>
          <p:cNvSpPr>
            <a:spLocks noGrp="1"/>
          </p:cNvSpPr>
          <p:nvPr>
            <p:ph type="title"/>
          </p:nvPr>
        </p:nvSpPr>
        <p:spPr/>
        <p:txBody>
          <a:bodyPr/>
          <a:lstStyle/>
          <a:p>
            <a:r>
              <a:rPr lang="en-GB" sz="2500"/>
              <a:t>KEY DELIVERABLES</a:t>
            </a:r>
          </a:p>
        </p:txBody>
      </p:sp>
      <p:sp>
        <p:nvSpPr>
          <p:cNvPr id="3" name="Content Placeholder 2">
            <a:extLst>
              <a:ext uri="{FF2B5EF4-FFF2-40B4-BE49-F238E27FC236}">
                <a16:creationId xmlns:a16="http://schemas.microsoft.com/office/drawing/2014/main" id="{DEC11859-4542-8B7C-D1B8-1375A50358A1}"/>
              </a:ext>
            </a:extLst>
          </p:cNvPr>
          <p:cNvSpPr>
            <a:spLocks noGrp="1"/>
          </p:cNvSpPr>
          <p:nvPr>
            <p:ph idx="1"/>
          </p:nvPr>
        </p:nvSpPr>
        <p:spPr>
          <a:xfrm>
            <a:off x="419100" y="1238250"/>
            <a:ext cx="11353800" cy="4381499"/>
          </a:xfrm>
        </p:spPr>
        <p:txBody>
          <a:bodyPr>
            <a:normAutofit fontScale="77500" lnSpcReduction="20000"/>
          </a:bodyPr>
          <a:lstStyle/>
          <a:p>
            <a:pPr marL="342900" lvl="0" indent="-342900">
              <a:lnSpc>
                <a:spcPct val="115000"/>
              </a:lnSpc>
              <a:buFont typeface="+mj-lt"/>
              <a:buAutoNum type="arabicPeriod"/>
            </a:pPr>
            <a:r>
              <a:rPr lang="en-GB" sz="1800" b="1">
                <a:effectLst/>
                <a:latin typeface="Momo Neue"/>
                <a:ea typeface="Yu Mincho" panose="02020400000000000000" pitchFamily="18" charset="-128"/>
                <a:cs typeface="Arial" panose="020B0604020202020204" pitchFamily="34" charset="0"/>
              </a:rPr>
              <a:t>Unified Experience Tracker (UET) and Input Procedure</a:t>
            </a:r>
            <a:br>
              <a:rPr lang="en-GB" sz="1800">
                <a:effectLst/>
                <a:latin typeface="Momo Neue"/>
                <a:ea typeface="Yu Mincho" panose="02020400000000000000" pitchFamily="18" charset="-128"/>
                <a:cs typeface="Arial" panose="020B0604020202020204" pitchFamily="34" charset="0"/>
              </a:rPr>
            </a:br>
            <a:r>
              <a:rPr lang="en-GB" sz="1800">
                <a:effectLst/>
                <a:latin typeface="Momo Neue"/>
                <a:ea typeface="Yu Mincho" panose="02020400000000000000" pitchFamily="18" charset="-128"/>
                <a:cs typeface="Arial" panose="020B0604020202020204" pitchFamily="34" charset="0"/>
              </a:rPr>
              <a:t>A front-end Input application and organization-wide process/system for collecting Activation Details and information: Activation Name, Activation Date, Activation Client, and Activation Location. </a:t>
            </a:r>
            <a:endParaRPr lang="en-GB" sz="180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15000"/>
              </a:lnSpc>
              <a:buFont typeface="+mj-lt"/>
              <a:buAutoNum type="arabicPeriod"/>
            </a:pPr>
            <a:r>
              <a:rPr lang="en-GB" sz="1800" b="1">
                <a:effectLst/>
                <a:latin typeface="Momo Neue"/>
                <a:ea typeface="Yu Mincho" panose="02020400000000000000" pitchFamily="18" charset="-128"/>
                <a:cs typeface="Arial" panose="020B0604020202020204" pitchFamily="34" charset="0"/>
              </a:rPr>
              <a:t>Unified Experience Datawarehouse &amp; APIs</a:t>
            </a:r>
            <a:br>
              <a:rPr lang="en-GB" sz="1800">
                <a:effectLst/>
                <a:latin typeface="Momo Neue"/>
                <a:ea typeface="Yu Mincho" panose="02020400000000000000" pitchFamily="18" charset="-128"/>
                <a:cs typeface="Arial" panose="020B0604020202020204" pitchFamily="34" charset="0"/>
              </a:rPr>
            </a:br>
            <a:r>
              <a:rPr lang="en-GB" sz="1800">
                <a:effectLst/>
                <a:latin typeface="Momo Neue"/>
                <a:ea typeface="Yu Mincho" panose="02020400000000000000" pitchFamily="18" charset="-128"/>
                <a:cs typeface="Arial" panose="020B0604020202020204" pitchFamily="34" charset="0"/>
              </a:rPr>
              <a:t>One location for all IDs and data generated from UET. </a:t>
            </a:r>
            <a:br>
              <a:rPr lang="en-GB" sz="1800">
                <a:effectLst/>
                <a:latin typeface="Momo Neue"/>
                <a:ea typeface="Yu Mincho" panose="02020400000000000000" pitchFamily="18" charset="-128"/>
                <a:cs typeface="Arial" panose="020B0604020202020204" pitchFamily="34" charset="0"/>
              </a:rPr>
            </a:br>
            <a:r>
              <a:rPr lang="en-GB" sz="1800">
                <a:effectLst/>
                <a:latin typeface="Momo Neue"/>
                <a:ea typeface="Yu Mincho" panose="02020400000000000000" pitchFamily="18" charset="-128"/>
                <a:cs typeface="Arial" panose="020B0604020202020204" pitchFamily="34" charset="0"/>
              </a:rPr>
              <a:t>Data models and processes (ETL) to manage changes/updates within UET </a:t>
            </a:r>
            <a:br>
              <a:rPr lang="en-GB" sz="1800">
                <a:effectLst/>
                <a:latin typeface="Momo Neue"/>
                <a:ea typeface="Yu Mincho" panose="02020400000000000000" pitchFamily="18" charset="-128"/>
                <a:cs typeface="Arial" panose="020B0604020202020204" pitchFamily="34" charset="0"/>
              </a:rPr>
            </a:br>
            <a:r>
              <a:rPr lang="en-GB" sz="1800">
                <a:effectLst/>
                <a:latin typeface="Momo Neue"/>
                <a:ea typeface="Yu Mincho" panose="02020400000000000000" pitchFamily="18" charset="-128"/>
                <a:cs typeface="Arial" panose="020B0604020202020204" pitchFamily="34" charset="0"/>
              </a:rPr>
              <a:t>Centralized data infrastructure that can be enriched with additional IDs and data from other 3rd party systems. </a:t>
            </a:r>
            <a:br>
              <a:rPr lang="en-GB" sz="1800">
                <a:effectLst/>
                <a:latin typeface="Momo Neue"/>
                <a:ea typeface="Yu Mincho" panose="02020400000000000000" pitchFamily="18" charset="-128"/>
                <a:cs typeface="Arial" panose="020B0604020202020204" pitchFamily="34" charset="0"/>
              </a:rPr>
            </a:br>
            <a:r>
              <a:rPr lang="en-GB" sz="1800">
                <a:effectLst/>
                <a:latin typeface="Momo Neue"/>
                <a:ea typeface="Yu Mincho" panose="02020400000000000000" pitchFamily="18" charset="-128"/>
                <a:cs typeface="Arial" panose="020B0604020202020204" pitchFamily="34" charset="0"/>
              </a:rPr>
              <a:t>Bidirectional APIs to communicate with 3rd party services to send and receive data.</a:t>
            </a:r>
            <a:endParaRPr lang="en-GB" sz="180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15000"/>
              </a:lnSpc>
              <a:spcAft>
                <a:spcPts val="1000"/>
              </a:spcAft>
              <a:buFont typeface="+mj-lt"/>
              <a:buAutoNum type="arabicPeriod"/>
            </a:pPr>
            <a:r>
              <a:rPr lang="en-GB" sz="1800" b="1">
                <a:effectLst/>
                <a:latin typeface="Momo Neue"/>
                <a:ea typeface="Calibri" panose="020F0502020204030204" pitchFamily="34" charset="0"/>
                <a:cs typeface="Arial" panose="020B0604020202020204" pitchFamily="34" charset="0"/>
              </a:rPr>
              <a:t>Organization-wide BI/Analytics Dashboard (Experiential Intelligence Dashboard)</a:t>
            </a:r>
            <a:br>
              <a:rPr lang="en-GB" sz="1800" b="1">
                <a:effectLst/>
                <a:latin typeface="Momo Neue"/>
                <a:ea typeface="Calibri" panose="020F0502020204030204" pitchFamily="34" charset="0"/>
                <a:cs typeface="Arial" panose="020B0604020202020204" pitchFamily="34" charset="0"/>
              </a:rPr>
            </a:br>
            <a:r>
              <a:rPr lang="en-GB" sz="1800">
                <a:effectLst/>
                <a:latin typeface="Momo Neue"/>
                <a:ea typeface="Yu Mincho" panose="02020400000000000000" pitchFamily="18" charset="-128"/>
                <a:cs typeface="Arial" panose="020B0604020202020204" pitchFamily="34" charset="0"/>
              </a:rPr>
              <a:t>An accessible and interactive web-hosted dashboard visualizing data from the data warehouse via KPIs and other metrics for Momentum and its clients.</a:t>
            </a:r>
          </a:p>
          <a:p>
            <a:pPr marL="342900" lvl="0" indent="-342900">
              <a:lnSpc>
                <a:spcPct val="115000"/>
              </a:lnSpc>
              <a:spcAft>
                <a:spcPts val="1000"/>
              </a:spcAft>
              <a:buFont typeface="+mj-lt"/>
              <a:buAutoNum type="arabicPeriod"/>
            </a:pPr>
            <a:r>
              <a:rPr lang="en-GB" sz="1800" b="1">
                <a:effectLst/>
                <a:latin typeface="Momo Neue"/>
                <a:ea typeface="Yu Mincho" panose="02020400000000000000" pitchFamily="18" charset="-128"/>
                <a:cs typeface="Arial" panose="020B0604020202020204" pitchFamily="34" charset="0"/>
              </a:rPr>
              <a:t>Field Management System</a:t>
            </a:r>
            <a:br>
              <a:rPr lang="en-GB" sz="1800" b="1">
                <a:effectLst/>
                <a:latin typeface="Momo Neue"/>
                <a:ea typeface="Yu Mincho" panose="02020400000000000000" pitchFamily="18" charset="-128"/>
                <a:cs typeface="Arial" panose="020B0604020202020204" pitchFamily="34" charset="0"/>
              </a:rPr>
            </a:br>
            <a:r>
              <a:rPr lang="en-GB" sz="1800">
                <a:latin typeface="Momo Neue"/>
                <a:ea typeface="Yu Mincho" panose="02020400000000000000" pitchFamily="18" charset="-128"/>
              </a:rPr>
              <a:t>A single solution for all field staff to access event information details, training materials and record event recaps. </a:t>
            </a:r>
            <a:endParaRPr lang="en-GB" sz="1800">
              <a:effectLst/>
              <a:latin typeface="Momo Neue"/>
              <a:ea typeface="Yu Mincho" panose="02020400000000000000" pitchFamily="18" charset="-128"/>
              <a:cs typeface="Arial" panose="020B0604020202020204" pitchFamily="34" charset="0"/>
            </a:endParaRPr>
          </a:p>
          <a:p>
            <a:pPr marL="342900" indent="-342900">
              <a:lnSpc>
                <a:spcPct val="115000"/>
              </a:lnSpc>
              <a:spcAft>
                <a:spcPts val="1000"/>
              </a:spcAft>
              <a:buFont typeface="+mj-lt"/>
              <a:buAutoNum type="arabicPeriod"/>
            </a:pPr>
            <a:r>
              <a:rPr lang="en-GB" sz="1800" b="1">
                <a:latin typeface="Momo Neue"/>
              </a:rPr>
              <a:t>Activation Calendar</a:t>
            </a:r>
            <a:br>
              <a:rPr lang="en-GB" sz="1800" b="1" i="1">
                <a:latin typeface="+mj-lt"/>
              </a:rPr>
            </a:br>
            <a:r>
              <a:rPr lang="en-GB" sz="1800">
                <a:latin typeface="Momo Neue"/>
                <a:ea typeface="Yu Mincho" panose="02020400000000000000" pitchFamily="18" charset="-128"/>
              </a:rPr>
              <a:t>Enable visibility into the Momentum activation calendar. Who, what, when and where. </a:t>
            </a:r>
          </a:p>
          <a:p>
            <a:pPr marL="342900" indent="-342900">
              <a:lnSpc>
                <a:spcPct val="115000"/>
              </a:lnSpc>
              <a:spcAft>
                <a:spcPts val="1000"/>
              </a:spcAft>
              <a:buFont typeface="+mj-lt"/>
              <a:buAutoNum type="arabicPeriod"/>
            </a:pPr>
            <a:r>
              <a:rPr lang="en-GB" sz="1800" b="1">
                <a:latin typeface="Momo Neue"/>
              </a:rPr>
              <a:t>Conversational Insights</a:t>
            </a:r>
            <a:br>
              <a:rPr lang="en-GB" sz="1800" b="1" i="1">
                <a:effectLst/>
                <a:latin typeface="+mj-lt"/>
                <a:ea typeface="Calibri" panose="020F0502020204030204" pitchFamily="34" charset="0"/>
                <a:cs typeface="Arial" panose="020B0604020202020204" pitchFamily="34" charset="0"/>
              </a:rPr>
            </a:br>
            <a:r>
              <a:rPr lang="en-GB" sz="1800">
                <a:latin typeface="Momo Neue"/>
                <a:ea typeface="Yu Mincho" panose="02020400000000000000" pitchFamily="18" charset="-128"/>
              </a:rPr>
              <a:t>Leveraging AI to provide conversational insights based on aggregated data. It would provide Momentum with a user-friendly interface to access data and gain valuable insights, though conversion. </a:t>
            </a:r>
          </a:p>
          <a:p>
            <a:pPr marL="342900" lvl="0" indent="-342900">
              <a:lnSpc>
                <a:spcPct val="115000"/>
              </a:lnSpc>
              <a:spcAft>
                <a:spcPts val="1000"/>
              </a:spcAft>
              <a:buFont typeface="+mj-lt"/>
              <a:buAutoNum type="arabicPeriod"/>
            </a:pPr>
            <a:endParaRPr lang="en-GB" sz="1800">
              <a:latin typeface="Calibri" panose="020F0502020204030204" pitchFamily="34" charset="0"/>
              <a:ea typeface="Yu Mincho" panose="02020400000000000000" pitchFamily="18" charset="-128"/>
            </a:endParaRPr>
          </a:p>
          <a:p>
            <a:pPr marL="342900" lvl="0" indent="-342900">
              <a:lnSpc>
                <a:spcPct val="115000"/>
              </a:lnSpc>
              <a:spcAft>
                <a:spcPts val="1000"/>
              </a:spcAft>
              <a:buFont typeface="+mj-lt"/>
              <a:buAutoNum type="arabicPeriod"/>
            </a:pPr>
            <a:endParaRPr lang="en-GB" sz="1800">
              <a:effectLst/>
              <a:latin typeface="Calibri" panose="020F0502020204030204" pitchFamily="34" charset="0"/>
              <a:ea typeface="Yu Mincho" panose="02020400000000000000" pitchFamily="18" charset="-128"/>
              <a:cs typeface="Arial" panose="020B0604020202020204" pitchFamily="34" charset="0"/>
            </a:endParaRPr>
          </a:p>
          <a:p>
            <a:endParaRPr lang="en-GB"/>
          </a:p>
        </p:txBody>
      </p:sp>
      <p:sp>
        <p:nvSpPr>
          <p:cNvPr id="4" name="Slide Number Placeholder 3">
            <a:extLst>
              <a:ext uri="{FF2B5EF4-FFF2-40B4-BE49-F238E27FC236}">
                <a16:creationId xmlns:a16="http://schemas.microsoft.com/office/drawing/2014/main" id="{7BC36522-A878-41B5-9D50-A913E22A4FE3}"/>
              </a:ext>
            </a:extLst>
          </p:cNvPr>
          <p:cNvSpPr>
            <a:spLocks noGrp="1"/>
          </p:cNvSpPr>
          <p:nvPr>
            <p:ph type="sldNum" sz="quarter" idx="4"/>
          </p:nvPr>
        </p:nvSpPr>
        <p:spPr/>
        <p:txBody>
          <a:bodyPr/>
          <a:lstStyle/>
          <a:p>
            <a:fld id="{28A7D70B-BA5B-454D-9E9C-85AA311AB73C}" type="slidenum">
              <a:rPr lang="en-US" smtClean="0"/>
              <a:pPr/>
              <a:t>6</a:t>
            </a:fld>
            <a:endParaRPr lang="en-US"/>
          </a:p>
        </p:txBody>
      </p:sp>
    </p:spTree>
    <p:extLst>
      <p:ext uri="{BB962C8B-B14F-4D97-AF65-F5344CB8AC3E}">
        <p14:creationId xmlns:p14="http://schemas.microsoft.com/office/powerpoint/2010/main" val="319540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D450-2B60-FEDF-DDD9-4C13E023B3AC}"/>
              </a:ext>
            </a:extLst>
          </p:cNvPr>
          <p:cNvSpPr>
            <a:spLocks noGrp="1"/>
          </p:cNvSpPr>
          <p:nvPr>
            <p:ph type="title"/>
          </p:nvPr>
        </p:nvSpPr>
        <p:spPr/>
        <p:txBody>
          <a:bodyPr/>
          <a:lstStyle/>
          <a:p>
            <a:r>
              <a:rPr lang="en-GB">
                <a:latin typeface="Arial Black"/>
              </a:rPr>
              <a:t>UNIFIED EXPERINCE BENEFITS</a:t>
            </a:r>
            <a:endParaRPr lang="en-GB"/>
          </a:p>
        </p:txBody>
      </p:sp>
      <p:sp>
        <p:nvSpPr>
          <p:cNvPr id="4" name="Slide Number Placeholder 3">
            <a:extLst>
              <a:ext uri="{FF2B5EF4-FFF2-40B4-BE49-F238E27FC236}">
                <a16:creationId xmlns:a16="http://schemas.microsoft.com/office/drawing/2014/main" id="{B0BAC9A0-DD3F-4899-7060-1DCB0C03EFEF}"/>
              </a:ext>
            </a:extLst>
          </p:cNvPr>
          <p:cNvSpPr>
            <a:spLocks noGrp="1"/>
          </p:cNvSpPr>
          <p:nvPr>
            <p:ph type="sldNum" sz="quarter" idx="4"/>
          </p:nvPr>
        </p:nvSpPr>
        <p:spPr/>
        <p:txBody>
          <a:bodyPr/>
          <a:lstStyle/>
          <a:p>
            <a:fld id="{28A7D70B-BA5B-454D-9E9C-85AA311AB73C}" type="slidenum">
              <a:rPr lang="en-US" smtClean="0"/>
              <a:pPr/>
              <a:t>7</a:t>
            </a:fld>
            <a:endParaRPr lang="en-US"/>
          </a:p>
        </p:txBody>
      </p:sp>
      <p:graphicFrame>
        <p:nvGraphicFramePr>
          <p:cNvPr id="5" name="Table 4">
            <a:extLst>
              <a:ext uri="{FF2B5EF4-FFF2-40B4-BE49-F238E27FC236}">
                <a16:creationId xmlns:a16="http://schemas.microsoft.com/office/drawing/2014/main" id="{1B5EBB2C-03A4-1943-DF9D-3155FE77B7AE}"/>
              </a:ext>
            </a:extLst>
          </p:cNvPr>
          <p:cNvGraphicFramePr>
            <a:graphicFrameLocks noGrp="1"/>
          </p:cNvGraphicFramePr>
          <p:nvPr>
            <p:extLst>
              <p:ext uri="{D42A27DB-BD31-4B8C-83A1-F6EECF244321}">
                <p14:modId xmlns:p14="http://schemas.microsoft.com/office/powerpoint/2010/main" val="2618297301"/>
              </p:ext>
            </p:extLst>
          </p:nvPr>
        </p:nvGraphicFramePr>
        <p:xfrm>
          <a:off x="418475" y="1162518"/>
          <a:ext cx="11580008" cy="4873631"/>
        </p:xfrm>
        <a:graphic>
          <a:graphicData uri="http://schemas.openxmlformats.org/drawingml/2006/table">
            <a:tbl>
              <a:tblPr firstRow="1" firstCol="1" bandRow="1">
                <a:tableStyleId>{0E3FDE45-AF77-4B5C-9715-49D594BDF05E}</a:tableStyleId>
              </a:tblPr>
              <a:tblGrid>
                <a:gridCol w="2802564">
                  <a:extLst>
                    <a:ext uri="{9D8B030D-6E8A-4147-A177-3AD203B41FA5}">
                      <a16:colId xmlns:a16="http://schemas.microsoft.com/office/drawing/2014/main" val="3199646197"/>
                    </a:ext>
                  </a:extLst>
                </a:gridCol>
                <a:gridCol w="4917441">
                  <a:extLst>
                    <a:ext uri="{9D8B030D-6E8A-4147-A177-3AD203B41FA5}">
                      <a16:colId xmlns:a16="http://schemas.microsoft.com/office/drawing/2014/main" val="530406629"/>
                    </a:ext>
                  </a:extLst>
                </a:gridCol>
                <a:gridCol w="3860003">
                  <a:extLst>
                    <a:ext uri="{9D8B030D-6E8A-4147-A177-3AD203B41FA5}">
                      <a16:colId xmlns:a16="http://schemas.microsoft.com/office/drawing/2014/main" val="2087965790"/>
                    </a:ext>
                  </a:extLst>
                </a:gridCol>
              </a:tblGrid>
              <a:tr h="665024">
                <a:tc>
                  <a:txBody>
                    <a:bodyPr/>
                    <a:lstStyle/>
                    <a:p>
                      <a:pPr algn="ctr"/>
                      <a:r>
                        <a:rPr lang="en-GB" sz="2400">
                          <a:effectLst/>
                          <a:latin typeface="Poppins" panose="00000500000000000000" pitchFamily="2" charset="0"/>
                          <a:cs typeface="Poppins" panose="00000500000000000000" pitchFamily="2" charset="0"/>
                        </a:rPr>
                        <a:t>FEATURE</a:t>
                      </a:r>
                      <a:endParaRPr lang="en-GB" sz="16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tc>
                <a:tc>
                  <a:txBody>
                    <a:bodyPr/>
                    <a:lstStyle/>
                    <a:p>
                      <a:pPr algn="ctr"/>
                      <a:r>
                        <a:rPr lang="en-GB" sz="2400">
                          <a:effectLst/>
                          <a:latin typeface="Poppins" panose="00000500000000000000" pitchFamily="2" charset="0"/>
                          <a:cs typeface="Poppins" panose="00000500000000000000" pitchFamily="2" charset="0"/>
                        </a:rPr>
                        <a:t>BENEFIT</a:t>
                      </a:r>
                      <a:endParaRPr lang="en-GB" sz="16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tc>
                <a:tc>
                  <a:txBody>
                    <a:bodyPr/>
                    <a:lstStyle/>
                    <a:p>
                      <a:pPr algn="ctr"/>
                      <a:r>
                        <a:rPr lang="en-GB" sz="2400">
                          <a:effectLst/>
                          <a:latin typeface="Poppins" panose="00000500000000000000" pitchFamily="2" charset="0"/>
                          <a:cs typeface="Poppins" panose="00000500000000000000" pitchFamily="2" charset="0"/>
                        </a:rPr>
                        <a:t>PAIN SOLVED</a:t>
                      </a:r>
                      <a:endParaRPr lang="en-GB" sz="16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tc>
                <a:extLst>
                  <a:ext uri="{0D108BD9-81ED-4DB2-BD59-A6C34878D82A}">
                    <a16:rowId xmlns:a16="http://schemas.microsoft.com/office/drawing/2014/main" val="146831528"/>
                  </a:ext>
                </a:extLst>
              </a:tr>
              <a:tr h="775862">
                <a:tc>
                  <a:txBody>
                    <a:bodyPr/>
                    <a:lstStyle/>
                    <a:p>
                      <a:pPr algn="r"/>
                      <a:r>
                        <a:rPr lang="en-GB" sz="1200" b="1">
                          <a:effectLst/>
                          <a:latin typeface="Poppins" panose="00000500000000000000" pitchFamily="2" charset="0"/>
                          <a:cs typeface="Poppins" panose="00000500000000000000" pitchFamily="2" charset="0"/>
                        </a:rPr>
                        <a:t>Unified Experience Tracker (UET)</a:t>
                      </a:r>
                      <a:endParaRPr lang="en-GB" sz="1200" b="1">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r>
                        <a:rPr lang="en-GB" sz="1100">
                          <a:effectLst/>
                          <a:latin typeface="Poppins" panose="00000500000000000000" pitchFamily="2" charset="0"/>
                          <a:cs typeface="Poppins" panose="00000500000000000000" pitchFamily="2" charset="0"/>
                        </a:rPr>
                        <a:t>Centralized management of activation data</a:t>
                      </a:r>
                      <a:endParaRPr lang="en-GB" sz="11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r>
                        <a:rPr lang="en-GB" sz="1100">
                          <a:effectLst/>
                          <a:latin typeface="Poppins" panose="00000500000000000000" pitchFamily="2" charset="0"/>
                          <a:cs typeface="Poppins" panose="00000500000000000000" pitchFamily="2" charset="0"/>
                        </a:rPr>
                        <a:t>Scattered and disorganized data across multiple systems</a:t>
                      </a:r>
                      <a:endParaRPr lang="en-GB" sz="11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extLst>
                  <a:ext uri="{0D108BD9-81ED-4DB2-BD59-A6C34878D82A}">
                    <a16:rowId xmlns:a16="http://schemas.microsoft.com/office/drawing/2014/main" val="1583781883"/>
                  </a:ext>
                </a:extLst>
              </a:tr>
              <a:tr h="747602">
                <a:tc>
                  <a:txBody>
                    <a:bodyPr/>
                    <a:lstStyle/>
                    <a:p>
                      <a:pPr algn="r"/>
                      <a:r>
                        <a:rPr lang="en-GB" sz="1200" b="1" i="0">
                          <a:solidFill>
                            <a:srgbClr val="374151"/>
                          </a:solidFill>
                          <a:effectLst/>
                          <a:latin typeface="Poppins" panose="00000500000000000000" pitchFamily="2" charset="0"/>
                          <a:cs typeface="Poppins" panose="00000500000000000000" pitchFamily="2" charset="0"/>
                        </a:rPr>
                        <a:t>Master campaign Identifier </a:t>
                      </a:r>
                      <a:r>
                        <a:rPr lang="en-GB" sz="1200" b="1">
                          <a:effectLst/>
                          <a:latin typeface="Poppins" panose="00000500000000000000" pitchFamily="2" charset="0"/>
                          <a:cs typeface="Poppins" panose="00000500000000000000" pitchFamily="2" charset="0"/>
                        </a:rPr>
                        <a:t>&amp; </a:t>
                      </a:r>
                      <a:r>
                        <a:rPr lang="en-GB" sz="1200" b="1" i="0">
                          <a:solidFill>
                            <a:srgbClr val="374151"/>
                          </a:solidFill>
                          <a:effectLst/>
                          <a:latin typeface="Poppins" panose="00000500000000000000" pitchFamily="2" charset="0"/>
                          <a:cs typeface="Poppins" panose="00000500000000000000" pitchFamily="2" charset="0"/>
                        </a:rPr>
                        <a:t>event date Identifier</a:t>
                      </a:r>
                      <a:endParaRPr lang="en-GB" sz="1200" b="1">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r>
                        <a:rPr lang="en-GB" sz="1100">
                          <a:effectLst/>
                          <a:latin typeface="Poppins" panose="00000500000000000000" pitchFamily="2" charset="0"/>
                          <a:cs typeface="Poppins" panose="00000500000000000000" pitchFamily="2" charset="0"/>
                        </a:rPr>
                        <a:t>Unique identifiers for each campaign and each day of the event</a:t>
                      </a:r>
                      <a:endParaRPr lang="en-GB" sz="11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r>
                        <a:rPr lang="en-GB" sz="1100">
                          <a:effectLst/>
                          <a:latin typeface="Poppins" panose="00000500000000000000" pitchFamily="2" charset="0"/>
                          <a:ea typeface="Calibri" panose="020F0502020204030204" pitchFamily="34" charset="0"/>
                          <a:cs typeface="Poppins" panose="00000500000000000000" pitchFamily="2" charset="0"/>
                        </a:rPr>
                        <a:t>Enabling the data team the ability to start work with greater agility </a:t>
                      </a:r>
                    </a:p>
                  </a:txBody>
                  <a:tcPr marL="68580" marR="68580" marT="0" marB="0" anchor="ctr"/>
                </a:tc>
                <a:extLst>
                  <a:ext uri="{0D108BD9-81ED-4DB2-BD59-A6C34878D82A}">
                    <a16:rowId xmlns:a16="http://schemas.microsoft.com/office/drawing/2014/main" val="3088270439"/>
                  </a:ext>
                </a:extLst>
              </a:tr>
              <a:tr h="387930">
                <a:tc>
                  <a:txBody>
                    <a:bodyPr/>
                    <a:lstStyle/>
                    <a:p>
                      <a:pPr algn="r"/>
                      <a:r>
                        <a:rPr lang="en-GB" sz="1200" b="1">
                          <a:effectLst/>
                          <a:latin typeface="Poppins" panose="00000500000000000000" pitchFamily="2" charset="0"/>
                          <a:cs typeface="Poppins" panose="00000500000000000000" pitchFamily="2" charset="0"/>
                        </a:rPr>
                        <a:t>Unified Database</a:t>
                      </a:r>
                      <a:endParaRPr lang="en-GB" sz="1200" b="1">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r>
                        <a:rPr lang="en-GB" sz="1100">
                          <a:effectLst/>
                          <a:latin typeface="Poppins" panose="00000500000000000000" pitchFamily="2" charset="0"/>
                          <a:cs typeface="Poppins" panose="00000500000000000000" pitchFamily="2" charset="0"/>
                        </a:rPr>
                        <a:t>Consolidated data storage</a:t>
                      </a:r>
                      <a:endParaRPr lang="en-GB" sz="11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r>
                        <a:rPr lang="en-GB" sz="1100">
                          <a:effectLst/>
                          <a:latin typeface="Poppins" panose="00000500000000000000" pitchFamily="2" charset="0"/>
                          <a:cs typeface="Poppins" panose="00000500000000000000" pitchFamily="2" charset="0"/>
                        </a:rPr>
                        <a:t>Redundancy and inconsistency in data storage</a:t>
                      </a:r>
                      <a:endParaRPr lang="en-GB" sz="11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extLst>
                  <a:ext uri="{0D108BD9-81ED-4DB2-BD59-A6C34878D82A}">
                    <a16:rowId xmlns:a16="http://schemas.microsoft.com/office/drawing/2014/main" val="2476431798"/>
                  </a:ext>
                </a:extLst>
              </a:tr>
              <a:tr h="387930">
                <a:tc>
                  <a:txBody>
                    <a:bodyPr/>
                    <a:lstStyle/>
                    <a:p>
                      <a:pPr algn="r"/>
                      <a:r>
                        <a:rPr lang="en-GB" sz="1200" b="1" kern="1200">
                          <a:solidFill>
                            <a:schemeClr val="tx1"/>
                          </a:solidFill>
                          <a:effectLst/>
                          <a:latin typeface="Poppins" panose="00000500000000000000" pitchFamily="2" charset="0"/>
                          <a:ea typeface="+mn-ea"/>
                          <a:cs typeface="Poppins" panose="00000500000000000000" pitchFamily="2" charset="0"/>
                        </a:rPr>
                        <a:t>Activation Calendar</a:t>
                      </a:r>
                    </a:p>
                  </a:txBody>
                  <a:tcPr marL="68580" marR="68580" marT="0" marB="0" anchor="ctr"/>
                </a:tc>
                <a:tc>
                  <a:txBody>
                    <a:bodyPr/>
                    <a:lstStyle/>
                    <a:p>
                      <a:r>
                        <a:rPr lang="en-GB" sz="1100" b="0" kern="1200">
                          <a:solidFill>
                            <a:schemeClr val="tx1"/>
                          </a:solidFill>
                          <a:effectLst/>
                          <a:latin typeface="Poppins" panose="00000500000000000000" pitchFamily="2" charset="0"/>
                          <a:ea typeface="+mn-ea"/>
                          <a:cs typeface="Poppins" panose="00000500000000000000" pitchFamily="2" charset="0"/>
                        </a:rPr>
                        <a:t>Easy visualization of scheduled events</a:t>
                      </a:r>
                    </a:p>
                  </a:txBody>
                  <a:tcPr marL="68580" marR="68580" marT="0" marB="0" anchor="ctr"/>
                </a:tc>
                <a:tc>
                  <a:txBody>
                    <a:bodyPr/>
                    <a:lstStyle/>
                    <a:p>
                      <a:r>
                        <a:rPr lang="en-GB" sz="1100" b="0">
                          <a:effectLst/>
                          <a:latin typeface="Poppins" panose="00000500000000000000" pitchFamily="2" charset="0"/>
                          <a:cs typeface="Poppins" panose="00000500000000000000" pitchFamily="2" charset="0"/>
                        </a:rPr>
                        <a:t>Inefficient event planning and tracking</a:t>
                      </a:r>
                      <a:endParaRPr lang="en-GB" sz="1100" b="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extLst>
                  <a:ext uri="{0D108BD9-81ED-4DB2-BD59-A6C34878D82A}">
                    <a16:rowId xmlns:a16="http://schemas.microsoft.com/office/drawing/2014/main" val="3214687285"/>
                  </a:ext>
                </a:extLst>
              </a:tr>
              <a:tr h="387930">
                <a:tc>
                  <a:txBody>
                    <a:bodyPr/>
                    <a:lstStyle/>
                    <a:p>
                      <a:pPr algn="r"/>
                      <a:r>
                        <a:rPr lang="en-GB" sz="1200" b="1">
                          <a:effectLst/>
                          <a:latin typeface="Poppins" panose="00000500000000000000" pitchFamily="2" charset="0"/>
                          <a:cs typeface="Poppins" panose="00000500000000000000" pitchFamily="2" charset="0"/>
                        </a:rPr>
                        <a:t>Client Power BI Dashboards</a:t>
                      </a:r>
                      <a:endParaRPr lang="en-GB" sz="1200" b="1">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r>
                        <a:rPr lang="en-GB" sz="1100" b="0">
                          <a:effectLst/>
                          <a:latin typeface="Poppins" panose="00000500000000000000" pitchFamily="2" charset="0"/>
                          <a:cs typeface="Poppins" panose="00000500000000000000" pitchFamily="2" charset="0"/>
                        </a:rPr>
                        <a:t>Customizable data visualization for clients</a:t>
                      </a:r>
                      <a:endParaRPr lang="en-GB" sz="1100" b="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r>
                        <a:rPr lang="en-GB" sz="1100" b="0">
                          <a:effectLst/>
                          <a:latin typeface="Poppins" panose="00000500000000000000" pitchFamily="2" charset="0"/>
                          <a:cs typeface="Poppins" panose="00000500000000000000" pitchFamily="2" charset="0"/>
                        </a:rPr>
                        <a:t>Limited client access to data and insights</a:t>
                      </a:r>
                      <a:endParaRPr lang="en-GB" sz="1100" b="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extLst>
                  <a:ext uri="{0D108BD9-81ED-4DB2-BD59-A6C34878D82A}">
                    <a16:rowId xmlns:a16="http://schemas.microsoft.com/office/drawing/2014/main" val="3418469105"/>
                  </a:ext>
                </a:extLst>
              </a:tr>
              <a:tr h="632085">
                <a:tc>
                  <a:txBody>
                    <a:bodyPr/>
                    <a:lstStyle/>
                    <a:p>
                      <a:pPr algn="r"/>
                      <a:r>
                        <a:rPr lang="en-GB" sz="1200" b="1">
                          <a:effectLst/>
                          <a:latin typeface="Poppins" panose="00000500000000000000" pitchFamily="2" charset="0"/>
                          <a:ea typeface="Calibri" panose="020F0502020204030204" pitchFamily="34" charset="0"/>
                          <a:cs typeface="Poppins" panose="00000500000000000000" pitchFamily="2" charset="0"/>
                        </a:rPr>
                        <a:t>Field System</a:t>
                      </a:r>
                    </a:p>
                  </a:txBody>
                  <a:tcPr marL="68580" marR="68580" marT="0" marB="0" anchor="ctr"/>
                </a:tc>
                <a:tc>
                  <a:txBody>
                    <a:bodyPr/>
                    <a:lstStyle/>
                    <a:p>
                      <a:r>
                        <a:rPr lang="en-GB" sz="1100" b="0">
                          <a:effectLst/>
                          <a:latin typeface="Poppins" panose="00000500000000000000" pitchFamily="2" charset="0"/>
                          <a:ea typeface="Calibri" panose="020F0502020204030204" pitchFamily="34" charset="0"/>
                          <a:cs typeface="Poppins" panose="00000500000000000000" pitchFamily="2" charset="0"/>
                        </a:rPr>
                        <a:t>Single system for all field related data to live. Who worked the events, what materials do they need for training, and what happened during activations.</a:t>
                      </a:r>
                    </a:p>
                  </a:txBody>
                  <a:tcPr marL="68580" marR="68580" marT="0" marB="0"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GB" sz="1100" b="0">
                          <a:effectLst/>
                          <a:latin typeface="Poppins" panose="00000500000000000000" pitchFamily="2" charset="0"/>
                          <a:ea typeface="Calibri" panose="020F0502020204030204" pitchFamily="34" charset="0"/>
                          <a:cs typeface="Poppins" panose="00000500000000000000" pitchFamily="2" charset="0"/>
                        </a:rPr>
                        <a:t>Inconsistent and disorganized data being recorded per event from field teams.</a:t>
                      </a:r>
                    </a:p>
                  </a:txBody>
                  <a:tcPr marL="68580" marR="68580" marT="0" marB="0" anchor="ctr"/>
                </a:tc>
                <a:extLst>
                  <a:ext uri="{0D108BD9-81ED-4DB2-BD59-A6C34878D82A}">
                    <a16:rowId xmlns:a16="http://schemas.microsoft.com/office/drawing/2014/main" val="118997084"/>
                  </a:ext>
                </a:extLst>
              </a:tr>
              <a:tr h="889268">
                <a:tc>
                  <a:txBody>
                    <a:bodyPr/>
                    <a:lstStyle/>
                    <a:p>
                      <a:pPr algn="r"/>
                      <a:r>
                        <a:rPr lang="en-GB" sz="1200" b="1">
                          <a:effectLst/>
                          <a:latin typeface="Poppins" panose="00000500000000000000" pitchFamily="2" charset="0"/>
                          <a:cs typeface="Poppins" panose="00000500000000000000" pitchFamily="2" charset="0"/>
                        </a:rPr>
                        <a:t>API Integration</a:t>
                      </a:r>
                      <a:endParaRPr lang="en-GB" sz="1200" b="1">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a:effectLst/>
                          <a:latin typeface="Poppins" panose="00000500000000000000" pitchFamily="2" charset="0"/>
                          <a:cs typeface="Poppins" panose="00000500000000000000" pitchFamily="2" charset="0"/>
                        </a:rPr>
                        <a:t>Seamless communication with field management systems</a:t>
                      </a:r>
                      <a:br>
                        <a:rPr lang="en-GB" sz="1100">
                          <a:effectLst/>
                          <a:latin typeface="Poppins" panose="00000500000000000000" pitchFamily="2" charset="0"/>
                          <a:cs typeface="Poppins" panose="00000500000000000000" pitchFamily="2" charset="0"/>
                        </a:rPr>
                      </a:br>
                      <a:br>
                        <a:rPr lang="en-GB" sz="1100">
                          <a:effectLst/>
                          <a:latin typeface="Poppins" panose="00000500000000000000" pitchFamily="2" charset="0"/>
                          <a:cs typeface="Poppins" panose="00000500000000000000" pitchFamily="2" charset="0"/>
                        </a:rPr>
                      </a:br>
                      <a:r>
                        <a:rPr lang="en-GB" sz="1100" b="0">
                          <a:effectLst/>
                          <a:latin typeface="Poppins" panose="00000500000000000000" pitchFamily="2" charset="0"/>
                          <a:cs typeface="Poppins" panose="00000500000000000000" pitchFamily="2" charset="0"/>
                        </a:rPr>
                        <a:t>Real-time data updates across UET and field management systems</a:t>
                      </a:r>
                      <a:endParaRPr lang="en-GB" sz="1100" b="0">
                        <a:effectLst/>
                        <a:latin typeface="Poppins" panose="00000500000000000000" pitchFamily="2" charset="0"/>
                        <a:ea typeface="Calibri" panose="020F0502020204030204" pitchFamily="34" charset="0"/>
                        <a:cs typeface="Poppins" panose="00000500000000000000" pitchFamily="2" charset="0"/>
                      </a:endParaRPr>
                    </a:p>
                    <a:p>
                      <a:endParaRPr lang="en-GB" sz="11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a:effectLst/>
                          <a:latin typeface="Poppins" panose="00000500000000000000" pitchFamily="2" charset="0"/>
                          <a:cs typeface="Poppins" panose="00000500000000000000" pitchFamily="2" charset="0"/>
                        </a:rPr>
                        <a:t>Manual data transfer and synchronization</a:t>
                      </a:r>
                      <a:br>
                        <a:rPr lang="en-GB" sz="1100">
                          <a:effectLst/>
                          <a:latin typeface="Poppins" panose="00000500000000000000" pitchFamily="2" charset="0"/>
                          <a:cs typeface="Poppins" panose="00000500000000000000" pitchFamily="2" charset="0"/>
                        </a:rPr>
                      </a:br>
                      <a:br>
                        <a:rPr lang="en-GB" sz="1100">
                          <a:effectLst/>
                          <a:latin typeface="Poppins" panose="00000500000000000000" pitchFamily="2" charset="0"/>
                          <a:cs typeface="Poppins" panose="00000500000000000000" pitchFamily="2" charset="0"/>
                        </a:rPr>
                      </a:br>
                      <a:r>
                        <a:rPr lang="en-GB" sz="1100" b="0">
                          <a:effectLst/>
                          <a:latin typeface="Poppins" panose="00000500000000000000" pitchFamily="2" charset="0"/>
                          <a:cs typeface="Poppins" panose="00000500000000000000" pitchFamily="2" charset="0"/>
                        </a:rPr>
                        <a:t>Inconsistent data between systems</a:t>
                      </a:r>
                      <a:endParaRPr lang="en-GB" sz="1100" b="0">
                        <a:effectLst/>
                        <a:latin typeface="Poppins" panose="00000500000000000000" pitchFamily="2" charset="0"/>
                        <a:ea typeface="Calibri" panose="020F0502020204030204" pitchFamily="34" charset="0"/>
                        <a:cs typeface="Poppins" panose="00000500000000000000" pitchFamily="2" charset="0"/>
                      </a:endParaRPr>
                    </a:p>
                    <a:p>
                      <a:endParaRPr lang="en-GB" sz="1100">
                        <a:effectLst/>
                        <a:latin typeface="Poppins" panose="00000500000000000000" pitchFamily="2" charset="0"/>
                        <a:ea typeface="Calibri" panose="020F0502020204030204" pitchFamily="34" charset="0"/>
                        <a:cs typeface="Poppins" panose="00000500000000000000" pitchFamily="2" charset="0"/>
                      </a:endParaRPr>
                    </a:p>
                  </a:txBody>
                  <a:tcPr marL="68580" marR="68580" marT="0" marB="0" anchor="ctr"/>
                </a:tc>
                <a:extLst>
                  <a:ext uri="{0D108BD9-81ED-4DB2-BD59-A6C34878D82A}">
                    <a16:rowId xmlns:a16="http://schemas.microsoft.com/office/drawing/2014/main" val="1627487839"/>
                  </a:ext>
                </a:extLst>
              </a:tr>
            </a:tbl>
          </a:graphicData>
        </a:graphic>
      </p:graphicFrame>
    </p:spTree>
    <p:extLst>
      <p:ext uri="{BB962C8B-B14F-4D97-AF65-F5344CB8AC3E}">
        <p14:creationId xmlns:p14="http://schemas.microsoft.com/office/powerpoint/2010/main" val="50504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C7BF-7EFC-5477-47CC-33C3732BD985}"/>
              </a:ext>
            </a:extLst>
          </p:cNvPr>
          <p:cNvSpPr>
            <a:spLocks noGrp="1"/>
          </p:cNvSpPr>
          <p:nvPr>
            <p:ph type="title"/>
          </p:nvPr>
        </p:nvSpPr>
        <p:spPr/>
        <p:txBody>
          <a:bodyPr/>
          <a:lstStyle/>
          <a:p>
            <a:r>
              <a:rPr lang="en-GB">
                <a:latin typeface="Arial Black"/>
              </a:rPr>
              <a:t>WHERE IS THE DATA?</a:t>
            </a:r>
            <a:endParaRPr lang="en-GB"/>
          </a:p>
        </p:txBody>
      </p:sp>
      <p:sp>
        <p:nvSpPr>
          <p:cNvPr id="4" name="Slide Number Placeholder 3">
            <a:extLst>
              <a:ext uri="{FF2B5EF4-FFF2-40B4-BE49-F238E27FC236}">
                <a16:creationId xmlns:a16="http://schemas.microsoft.com/office/drawing/2014/main" id="{CA864919-6523-CE64-C70B-1E64ABC6BC4C}"/>
              </a:ext>
            </a:extLst>
          </p:cNvPr>
          <p:cNvSpPr>
            <a:spLocks noGrp="1"/>
          </p:cNvSpPr>
          <p:nvPr>
            <p:ph type="sldNum" idx="12"/>
          </p:nvPr>
        </p:nvSpPr>
        <p:spPr>
          <a:xfrm>
            <a:off x="9255910" y="137659"/>
            <a:ext cx="2743200" cy="365100"/>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100"/>
              <a:buFont typeface="Arial"/>
              <a:buNone/>
              <a:defRPr sz="1100" b="0" i="0" u="none" strike="noStrike" kern="1200"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sp>
        <p:nvSpPr>
          <p:cNvPr id="10" name="TextBox 9">
            <a:extLst>
              <a:ext uri="{FF2B5EF4-FFF2-40B4-BE49-F238E27FC236}">
                <a16:creationId xmlns:a16="http://schemas.microsoft.com/office/drawing/2014/main" id="{20764C1F-0019-7BAB-9540-AE2A76EEE1AE}"/>
              </a:ext>
            </a:extLst>
          </p:cNvPr>
          <p:cNvSpPr txBox="1"/>
          <p:nvPr/>
        </p:nvSpPr>
        <p:spPr>
          <a:xfrm>
            <a:off x="193189" y="1154520"/>
            <a:ext cx="10673285" cy="4455835"/>
          </a:xfrm>
          <a:prstGeom prst="rect">
            <a:avLst/>
          </a:prstGeom>
          <a:noFill/>
        </p:spPr>
        <p:txBody>
          <a:bodyPr wrap="square" lIns="91440" tIns="45720" rIns="91440" bIns="45720" anchor="t">
            <a:spAutoFit/>
          </a:bodyPr>
          <a:lstStyle/>
          <a:p>
            <a:pPr marL="127000">
              <a:lnSpc>
                <a:spcPct val="150000"/>
              </a:lnSpc>
              <a:buClr>
                <a:schemeClr val="dk1"/>
              </a:buClr>
              <a:buSzPts val="1600"/>
            </a:pPr>
            <a:r>
              <a:rPr lang="en-GB" sz="2400">
                <a:solidFill>
                  <a:srgbClr val="374151"/>
                </a:solidFill>
                <a:latin typeface="Arial Bold"/>
                <a:cs typeface="Arial Bold"/>
              </a:rPr>
              <a:t>To realize Momentum's ambition of becoming the "Nielsen of Experiences," it is essential to implement a unified data strategy and establish robust data governance.</a:t>
            </a:r>
            <a:br>
              <a:rPr lang="en-GB" sz="2400">
                <a:latin typeface="Arial Bold" panose="020B0704020202020204" pitchFamily="34" charset="0"/>
                <a:cs typeface="Arial Bold" panose="020B0704020202020204" pitchFamily="34" charset="0"/>
              </a:rPr>
            </a:br>
            <a:br>
              <a:rPr lang="en-GB" sz="2400">
                <a:latin typeface="Arial Bold" panose="020B0704020202020204" pitchFamily="34" charset="0"/>
                <a:cs typeface="Arial Bold" panose="020B0704020202020204" pitchFamily="34" charset="0"/>
              </a:rPr>
            </a:br>
            <a:r>
              <a:rPr lang="en-GB" sz="2400">
                <a:solidFill>
                  <a:srgbClr val="374151"/>
                </a:solidFill>
                <a:latin typeface="+mj-lt"/>
                <a:cs typeface="Poppins Light"/>
                <a:sym typeface="Poppins Light"/>
              </a:rPr>
              <a:t>Creating a unified data model with both structured and unstructured data requires careful planning, organization, and analysis, to result in more valuable insights and a better understanding of complex data.</a:t>
            </a:r>
          </a:p>
          <a:p>
            <a:pPr marL="127000">
              <a:lnSpc>
                <a:spcPct val="150000"/>
              </a:lnSpc>
              <a:buClr>
                <a:schemeClr val="dk1"/>
              </a:buClr>
              <a:buSzPts val="1600"/>
            </a:pPr>
            <a:endParaRPr lang="en-GB" sz="2400">
              <a:solidFill>
                <a:srgbClr val="374151"/>
              </a:solidFill>
              <a:latin typeface="Arial Bold" panose="020B0704020202020204" pitchFamily="34" charset="0"/>
              <a:cs typeface="Arial Bold" panose="020B0704020202020204" pitchFamily="34" charset="0"/>
              <a:sym typeface="Poppins Light"/>
            </a:endParaRPr>
          </a:p>
        </p:txBody>
      </p:sp>
    </p:spTree>
    <p:extLst>
      <p:ext uri="{BB962C8B-B14F-4D97-AF65-F5344CB8AC3E}">
        <p14:creationId xmlns:p14="http://schemas.microsoft.com/office/powerpoint/2010/main" val="2960479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83C5-0E9F-90E6-3B17-BACEF1C4D82C}"/>
              </a:ext>
            </a:extLst>
          </p:cNvPr>
          <p:cNvSpPr>
            <a:spLocks noGrp="1"/>
          </p:cNvSpPr>
          <p:nvPr>
            <p:ph type="title"/>
          </p:nvPr>
        </p:nvSpPr>
        <p:spPr/>
        <p:txBody>
          <a:bodyPr/>
          <a:lstStyle/>
          <a:p>
            <a:r>
              <a:rPr lang="en-GB">
                <a:latin typeface="Arial Black"/>
              </a:rPr>
              <a:t>TECHNOLOGY GOAL: UNIFIED DATA</a:t>
            </a:r>
            <a:br>
              <a:rPr lang="en-GB"/>
            </a:br>
            <a:endParaRPr lang="en-GB"/>
          </a:p>
        </p:txBody>
      </p:sp>
      <p:sp>
        <p:nvSpPr>
          <p:cNvPr id="3" name="Content Placeholder 2">
            <a:extLst>
              <a:ext uri="{FF2B5EF4-FFF2-40B4-BE49-F238E27FC236}">
                <a16:creationId xmlns:a16="http://schemas.microsoft.com/office/drawing/2014/main" id="{33366882-6B99-0DD8-5E63-A11EFEC002B0}"/>
              </a:ext>
            </a:extLst>
          </p:cNvPr>
          <p:cNvSpPr>
            <a:spLocks noGrp="1"/>
          </p:cNvSpPr>
          <p:nvPr>
            <p:ph idx="1"/>
          </p:nvPr>
        </p:nvSpPr>
        <p:spPr>
          <a:xfrm>
            <a:off x="419100" y="1409700"/>
            <a:ext cx="11353800" cy="4381499"/>
          </a:xfrm>
        </p:spPr>
        <p:txBody>
          <a:bodyPr vert="horz" lIns="0" tIns="0" rIns="0" bIns="0" rtlCol="0" anchor="t">
            <a:noAutofit/>
          </a:bodyPr>
          <a:lstStyle/>
          <a:p>
            <a:pPr marL="0" indent="0">
              <a:buNone/>
            </a:pPr>
            <a:r>
              <a:rPr lang="en-GB" sz="1800">
                <a:effectLst/>
                <a:latin typeface="Poppins" panose="00000500000000000000" pitchFamily="2" charset="0"/>
                <a:ea typeface="Calibri" panose="020F0502020204030204" pitchFamily="34" charset="0"/>
                <a:cs typeface="Poppins" panose="00000500000000000000" pitchFamily="2" charset="0"/>
              </a:rPr>
              <a:t>To implement a unified data solution that integrates data from disparate sources into a single view, providing accurate answers to critical questions.</a:t>
            </a:r>
            <a:r>
              <a:rPr lang="en-GB" sz="1800">
                <a:latin typeface="Poppins" panose="00000500000000000000" pitchFamily="2" charset="0"/>
                <a:ea typeface="Calibri" panose="020F0502020204030204" pitchFamily="34" charset="0"/>
                <a:cs typeface="Poppins" panose="00000500000000000000" pitchFamily="2" charset="0"/>
              </a:rPr>
              <a:t> </a:t>
            </a:r>
            <a:endParaRPr lang="en-GB" sz="1800">
              <a:effectLst/>
              <a:latin typeface="Poppins" panose="00000500000000000000" pitchFamily="2" charset="0"/>
              <a:ea typeface="Calibri" panose="020F0502020204030204" pitchFamily="34" charset="0"/>
              <a:cs typeface="Poppins" panose="00000500000000000000" pitchFamily="2" charset="0"/>
            </a:endParaRPr>
          </a:p>
          <a:p>
            <a:pPr marL="0" indent="0">
              <a:buNone/>
            </a:pPr>
            <a:r>
              <a:rPr lang="en-GB" sz="1800">
                <a:effectLst/>
                <a:latin typeface="Poppins" panose="00000500000000000000" pitchFamily="2" charset="0"/>
                <a:ea typeface="Calibri" panose="020F0502020204030204" pitchFamily="34" charset="0"/>
                <a:cs typeface="Poppins" panose="00000500000000000000" pitchFamily="2" charset="0"/>
              </a:rPr>
              <a:t>A standardized and repeatable process is required for scheduling and recording event dates and details within a master activation calendar, applicable to all clients.  </a:t>
            </a:r>
          </a:p>
          <a:p>
            <a:pPr marL="0" indent="0">
              <a:buNone/>
            </a:pPr>
            <a:r>
              <a:rPr lang="en-GB" sz="1800">
                <a:effectLst/>
                <a:latin typeface="Poppins" panose="00000500000000000000" pitchFamily="2" charset="0"/>
                <a:ea typeface="Calibri" panose="020F0502020204030204" pitchFamily="34" charset="0"/>
                <a:cs typeface="Poppins" panose="00000500000000000000" pitchFamily="2" charset="0"/>
              </a:rPr>
              <a:t>The implementation of this technology solution will allow for a streamlined process of data aggregation and provide a centralized location for all connected data.</a:t>
            </a:r>
            <a:r>
              <a:rPr lang="en-GB" sz="1800">
                <a:latin typeface="Poppins" panose="00000500000000000000" pitchFamily="2" charset="0"/>
                <a:ea typeface="Calibri" panose="020F0502020204030204" pitchFamily="34" charset="0"/>
                <a:cs typeface="Poppins" panose="00000500000000000000" pitchFamily="2" charset="0"/>
              </a:rPr>
              <a:t> </a:t>
            </a:r>
            <a:endParaRPr lang="en-GB" sz="1800">
              <a:effectLst/>
              <a:latin typeface="Poppins" panose="00000500000000000000" pitchFamily="2" charset="0"/>
              <a:ea typeface="Calibri" panose="020F0502020204030204" pitchFamily="34" charset="0"/>
              <a:cs typeface="Poppins" panose="00000500000000000000" pitchFamily="2" charset="0"/>
            </a:endParaRPr>
          </a:p>
          <a:p>
            <a:pPr marL="0" indent="0">
              <a:buNone/>
            </a:pPr>
            <a:r>
              <a:rPr lang="en-GB" sz="1800">
                <a:effectLst/>
                <a:latin typeface="Poppins" panose="00000500000000000000" pitchFamily="2" charset="0"/>
                <a:ea typeface="Calibri" panose="020F0502020204030204" pitchFamily="34" charset="0"/>
                <a:cs typeface="Poppins" panose="00000500000000000000" pitchFamily="2" charset="0"/>
              </a:rPr>
              <a:t>With this technology, Momentum and Its clients can make informed decisions based on accurate and complete data, ultimately leading to better business outcomes. </a:t>
            </a:r>
          </a:p>
          <a:p>
            <a:endParaRPr lang="en-GB" sz="120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5C4D79F3-A8D3-DB32-117F-D7898D195F4E}"/>
              </a:ext>
            </a:extLst>
          </p:cNvPr>
          <p:cNvSpPr>
            <a:spLocks noGrp="1"/>
          </p:cNvSpPr>
          <p:nvPr>
            <p:ph type="sldNum" sz="quarter" idx="4"/>
          </p:nvPr>
        </p:nvSpPr>
        <p:spPr/>
        <p:txBody>
          <a:bodyPr/>
          <a:lstStyle/>
          <a:p>
            <a:fld id="{28A7D70B-BA5B-454D-9E9C-85AA311AB73C}" type="slidenum">
              <a:rPr lang="en-US" smtClean="0"/>
              <a:pPr/>
              <a:t>9</a:t>
            </a:fld>
            <a:endParaRPr lang="en-US"/>
          </a:p>
        </p:txBody>
      </p:sp>
    </p:spTree>
    <p:extLst>
      <p:ext uri="{BB962C8B-B14F-4D97-AF65-F5344CB8AC3E}">
        <p14:creationId xmlns:p14="http://schemas.microsoft.com/office/powerpoint/2010/main" val="20071637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Momentum Template Palette">
      <a:dk1>
        <a:srgbClr val="000000"/>
      </a:dk1>
      <a:lt1>
        <a:srgbClr val="FFFFFF"/>
      </a:lt1>
      <a:dk2>
        <a:srgbClr val="D4D8DC"/>
      </a:dk2>
      <a:lt2>
        <a:srgbClr val="79858D"/>
      </a:lt2>
      <a:accent1>
        <a:srgbClr val="EB2A38"/>
      </a:accent1>
      <a:accent2>
        <a:srgbClr val="495682"/>
      </a:accent2>
      <a:accent3>
        <a:srgbClr val="39708C"/>
      </a:accent3>
      <a:accent4>
        <a:srgbClr val="416042"/>
      </a:accent4>
      <a:accent5>
        <a:srgbClr val="FFD209"/>
      </a:accent5>
      <a:accent6>
        <a:srgbClr val="F26319"/>
      </a:accent6>
      <a:hlink>
        <a:srgbClr val="EB2A38"/>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5212364-6e0c-40a5-9fff-da248140089a">
      <UserInfo>
        <DisplayName>Sanderson, Steve (WW-MOM)</DisplayName>
        <AccountId>9</AccountId>
        <AccountType/>
      </UserInfo>
      <UserInfo>
        <DisplayName>Walker, James (LDN-MOM)</DisplayName>
        <AccountId>12</AccountId>
        <AccountType/>
      </UserInfo>
      <UserInfo>
        <DisplayName>Hardy, Richard (LDN-MOM)</DisplayName>
        <AccountId>28</AccountId>
        <AccountType/>
      </UserInfo>
      <UserInfo>
        <DisplayName>Richardson, Charlie (LDN-MOM)</DisplayName>
        <AccountId>24</AccountId>
        <AccountType/>
      </UserInfo>
      <UserInfo>
        <DisplayName>Surati, Sanj (LDN-MOM)</DisplayName>
        <AccountId>25</AccountId>
        <AccountType/>
      </UserInfo>
      <UserInfo>
        <DisplayName>Chudasama, Nikin (LDN-MOM)</DisplayName>
        <AccountId>29</AccountId>
        <AccountType/>
      </UserInfo>
      <UserInfo>
        <DisplayName>Smith, Tai (LDN-MOM)</DisplayName>
        <AccountId>75</AccountId>
        <AccountType/>
      </UserInfo>
      <UserInfo>
        <DisplayName>Kapasi, Ian (TOR-MOM)</DisplayName>
        <AccountId>84</AccountId>
        <AccountType/>
      </UserInfo>
      <UserInfo>
        <DisplayName>Thomas, Chris (LDN-MOM)</DisplayName>
        <AccountId>294</AccountId>
        <AccountType/>
      </UserInfo>
      <UserInfo>
        <DisplayName>Kantrowitz, Joe (NYC-MOM)</DisplayName>
        <AccountId>614</AccountId>
        <AccountType/>
      </UserInfo>
      <UserInfo>
        <DisplayName>Snyder, Jason (WW-MOM)</DisplayName>
        <AccountId>13</AccountId>
        <AccountType/>
      </UserInfo>
      <UserInfo>
        <DisplayName>Alden, Erik (NYC-MOM)</DisplayName>
        <AccountId>648</AccountId>
        <AccountType/>
      </UserInfo>
      <UserInfo>
        <DisplayName>Baskett, Bryan (NYC-MOM)</DisplayName>
        <AccountId>439</AccountId>
        <AccountType/>
      </UserInfo>
      <UserInfo>
        <DisplayName>Wilbourne, Brenda (STL-MOM)</DisplayName>
        <AccountId>625</AccountId>
        <AccountType/>
      </UserInfo>
    </SharedWithUsers>
    <TaxCatchAll xmlns="05212364-6e0c-40a5-9fff-da248140089a" xsi:nil="true"/>
    <lcf76f155ced4ddcb4097134ff3c332f xmlns="801b4607-f500-4f6e-b784-fb54d22359e9">
      <Terms xmlns="http://schemas.microsoft.com/office/infopath/2007/PartnerControls"/>
    </lcf76f155ced4ddcb4097134ff3c332f>
    <Notes xmlns="801b4607-f500-4f6e-b784-fb54d22359e9" xsi:nil="true"/>
    <AzureFiles xmlns="801b4607-f500-4f6e-b784-fb54d22359e9">
      <Url xsi:nil="true"/>
      <Description xsi:nil="true"/>
    </AzureFiles>
    <Tag xmlns="801b4607-f500-4f6e-b784-fb54d22359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C01503E242B4242B818938EF38676E9" ma:contentTypeVersion="21" ma:contentTypeDescription="Create a new document." ma:contentTypeScope="" ma:versionID="3a4297306f45b7232432285f2e4fc0a3">
  <xsd:schema xmlns:xsd="http://www.w3.org/2001/XMLSchema" xmlns:xs="http://www.w3.org/2001/XMLSchema" xmlns:p="http://schemas.microsoft.com/office/2006/metadata/properties" xmlns:ns2="801b4607-f500-4f6e-b784-fb54d22359e9" xmlns:ns3="05212364-6e0c-40a5-9fff-da248140089a" targetNamespace="http://schemas.microsoft.com/office/2006/metadata/properties" ma:root="true" ma:fieldsID="85f62882915f962eb2adfc659e2f43e6" ns2:_="" ns3:_="">
    <xsd:import namespace="801b4607-f500-4f6e-b784-fb54d22359e9"/>
    <xsd:import namespace="05212364-6e0c-40a5-9fff-da24814008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Notes" minOccurs="0"/>
                <xsd:element ref="ns2:MediaServiceSearchProperties" minOccurs="0"/>
                <xsd:element ref="ns2:AzureFiles" minOccurs="0"/>
                <xsd:element ref="ns2:MediaServiceBillingMetadata"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1b4607-f500-4f6e-b784-fb54d22359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a7d435f-bc0a-452e-b7b2-4cb57826a06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Notes" ma:index="24" nillable="true" ma:displayName="Notes" ma:format="Dropdown" ma:internalName="Notes">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AzureFiles" ma:index="26" nillable="true" ma:displayName="Azure Files" ma:format="Hyperlink" ma:internalName="AzureFiles">
      <xsd:complexType>
        <xsd:complexContent>
          <xsd:extension base="dms:URL">
            <xsd:sequence>
              <xsd:element name="Url" type="dms:ValidUrl" minOccurs="0" nillable="true"/>
              <xsd:element name="Description" type="xsd:string" nillable="true"/>
            </xsd:sequence>
          </xsd:extension>
        </xsd:complexContent>
      </xsd:complexType>
    </xsd:element>
    <xsd:element name="MediaServiceBillingMetadata" ma:index="27" nillable="true" ma:displayName="MediaServiceBillingMetadata" ma:hidden="true" ma:internalName="MediaServiceBillingMetadata" ma:readOnly="true">
      <xsd:simpleType>
        <xsd:restriction base="dms:Note"/>
      </xsd:simpleType>
    </xsd:element>
    <xsd:element name="Tag" ma:index="28" nillable="true" ma:displayName="Tag" ma:description="Tag to flag the recipient user against"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212364-6e0c-40a5-9fff-da24814008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3010033-8c98-4658-a188-4535091bf398}" ma:internalName="TaxCatchAll" ma:showField="CatchAllData" ma:web="05212364-6e0c-40a5-9fff-da24814008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80ED52-C1A6-439A-BD19-C02E1DF8CF50}">
  <ds:schemaRefs>
    <ds:schemaRef ds:uri="05212364-6e0c-40a5-9fff-da248140089a"/>
    <ds:schemaRef ds:uri="801b4607-f500-4f6e-b784-fb54d22359e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CA9DC63-21F6-4632-B4EB-E72363C270F6}"/>
</file>

<file path=customXml/itemProps3.xml><?xml version="1.0" encoding="utf-8"?>
<ds:datastoreItem xmlns:ds="http://schemas.openxmlformats.org/officeDocument/2006/customXml" ds:itemID="{0B2EDA94-AB67-42B5-BA9A-5103C535B067}">
  <ds:schemaRefs>
    <ds:schemaRef ds:uri="http://schemas.microsoft.com/sharepoint/v3/contenttype/forms"/>
  </ds:schemaRefs>
</ds:datastoreItem>
</file>

<file path=docMetadata/LabelInfo.xml><?xml version="1.0" encoding="utf-8"?>
<clbl:labelList xmlns:clbl="http://schemas.microsoft.com/office/2020/mipLabelMetadata">
  <clbl:label id="{d026e4c1-5892-497a-b9da-ee493c9f0364}" enabled="0" method="" siteId="{d026e4c1-5892-497a-b9da-ee493c9f0364}"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38</Slides>
  <Notes>10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BECOMING THE "NIELSEN OF EXPERIENCES” WITH UNIFIED EXPERIENCE DATA </vt:lpstr>
      <vt:lpstr>UNIFIED SYSTEMS &amp; DATA </vt:lpstr>
      <vt:lpstr>TODAY</vt:lpstr>
      <vt:lpstr>UNIFIED EXPERIENCE DATA ECOSYSTEM </vt:lpstr>
      <vt:lpstr>TECHNOLOGY OBJECTIVES </vt:lpstr>
      <vt:lpstr>KEY DELIVERABLES</vt:lpstr>
      <vt:lpstr>UNIFIED EXPERINCE BENEFITS</vt:lpstr>
      <vt:lpstr>WHERE IS THE DATA?</vt:lpstr>
      <vt:lpstr>TECHNOLOGY GOAL: UNIFIED DATA </vt:lpstr>
      <vt:lpstr>UNIFIED EXPERIENCE DATA ECOSYSTEM </vt:lpstr>
      <vt:lpstr>UNIFIED EXPERINCE DATA FLOW</vt:lpstr>
      <vt:lpstr>LOOKING AHEAD: "Nielsen of Experience" beyond Unified Data Model</vt:lpstr>
      <vt:lpstr>FIELD MANAGEMENT</vt:lpstr>
      <vt:lpstr>GOAL</vt:lpstr>
      <vt:lpstr>KEY REQUIREMENTS</vt:lpstr>
      <vt:lpstr>FIELD MARKETING PLATFORM ANALYSIS</vt:lpstr>
      <vt:lpstr>FIELD MARKETING FEATURES</vt:lpstr>
      <vt:lpstr>FIELD MARKETING - COMPARISON</vt:lpstr>
      <vt:lpstr>COST COMPARISON </vt:lpstr>
      <vt:lpstr>NEXT STEPS</vt:lpstr>
      <vt:lpstr>NEXT STEPS</vt:lpstr>
      <vt:lpstr>BRANDSCOPIC: LEADING PLATFORM</vt:lpstr>
      <vt:lpstr>NEAR TERM VS LONG TERM  FIELD MARKETING</vt:lpstr>
      <vt:lpstr>VERIZON X MOMO ORGANIZATIONAL DATA SYSTEM​</vt:lpstr>
      <vt:lpstr>UNIFIED DATA + FIELD MANAGEMENT What we need to get there (Components)</vt:lpstr>
      <vt:lpstr>FM USER JOURNEY: PRE EVENT</vt:lpstr>
      <vt:lpstr>FM USER JOURNEY: POST EVENT </vt:lpstr>
      <vt:lpstr>OTHER FIELD MANAGEMENT SYSTEMS</vt:lpstr>
      <vt:lpstr>Brandscopic</vt:lpstr>
      <vt:lpstr>Pinata </vt:lpstr>
      <vt:lpstr>Network Ninja  </vt:lpstr>
      <vt:lpstr>LIVEGAUGE </vt:lpstr>
      <vt:lpstr>Repsly </vt:lpstr>
      <vt:lpstr>Teamhaven </vt:lpstr>
      <vt:lpstr>Array </vt:lpstr>
      <vt:lpstr>Samppoll </vt:lpstr>
      <vt:lpstr>Outfield</vt:lpstr>
      <vt:lpstr>Requirements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Krista (STL-MOM)</dc:creator>
  <cp:revision>1</cp:revision>
  <dcterms:created xsi:type="dcterms:W3CDTF">2020-10-20T18:34:14Z</dcterms:created>
  <dcterms:modified xsi:type="dcterms:W3CDTF">2024-04-22T09:03:24Z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0x0101004C01503E242B4242B818938EF38676E9</vt:lpwstr>
  </property>
  <property fmtid="{D5CDD505-2E9C-101B-9397-08002B2CF9AE}" pid="3" name="MediaServiceImageTags">
    <vt:lpwstr/>
  </property>
</Properties>
</file>